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55"/>
  </p:notesMasterIdLst>
  <p:sldIdLst>
    <p:sldId id="256" r:id="rId6"/>
    <p:sldId id="404" r:id="rId7"/>
    <p:sldId id="470" r:id="rId8"/>
    <p:sldId id="437" r:id="rId9"/>
    <p:sldId id="460" r:id="rId10"/>
    <p:sldId id="439" r:id="rId11"/>
    <p:sldId id="438" r:id="rId12"/>
    <p:sldId id="525" r:id="rId13"/>
    <p:sldId id="465" r:id="rId14"/>
    <p:sldId id="472" r:id="rId15"/>
    <p:sldId id="473" r:id="rId16"/>
    <p:sldId id="474" r:id="rId17"/>
    <p:sldId id="442" r:id="rId18"/>
    <p:sldId id="468" r:id="rId19"/>
    <p:sldId id="475" r:id="rId20"/>
    <p:sldId id="480" r:id="rId21"/>
    <p:sldId id="479" r:id="rId22"/>
    <p:sldId id="483" r:id="rId23"/>
    <p:sldId id="482" r:id="rId24"/>
    <p:sldId id="507" r:id="rId25"/>
    <p:sldId id="531" r:id="rId26"/>
    <p:sldId id="487" r:id="rId27"/>
    <p:sldId id="520" r:id="rId28"/>
    <p:sldId id="523" r:id="rId29"/>
    <p:sldId id="539" r:id="rId30"/>
    <p:sldId id="522" r:id="rId31"/>
    <p:sldId id="524" r:id="rId32"/>
    <p:sldId id="491" r:id="rId33"/>
    <p:sldId id="495" r:id="rId34"/>
    <p:sldId id="541" r:id="rId35"/>
    <p:sldId id="542" r:id="rId36"/>
    <p:sldId id="543" r:id="rId37"/>
    <p:sldId id="544" r:id="rId38"/>
    <p:sldId id="545" r:id="rId39"/>
    <p:sldId id="546" r:id="rId40"/>
    <p:sldId id="547" r:id="rId41"/>
    <p:sldId id="540" r:id="rId42"/>
    <p:sldId id="481" r:id="rId43"/>
    <p:sldId id="485" r:id="rId44"/>
    <p:sldId id="486" r:id="rId45"/>
    <p:sldId id="548" r:id="rId46"/>
    <p:sldId id="549" r:id="rId47"/>
    <p:sldId id="550" r:id="rId48"/>
    <p:sldId id="551" r:id="rId49"/>
    <p:sldId id="552" r:id="rId50"/>
    <p:sldId id="553" r:id="rId51"/>
    <p:sldId id="554" r:id="rId52"/>
    <p:sldId id="555" r:id="rId53"/>
    <p:sldId id="321" r:id="rId54"/>
  </p:sldIdLst>
  <p:sldSz cx="12192000" cy="6858000"/>
  <p:notesSz cx="7104063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04F460-33AF-CF99-C86A-5D1348698404}" name="Štantejská Eva Mgr. et Mgr., Ph.D. (MPSV)" initials="EŠ" userId="S::eva.stantejska@mpsv.gov.cz::a59093e6-bb74-4c4d-87a8-f0d9929d87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9EA"/>
    <a:srgbClr val="FFAA00"/>
    <a:srgbClr val="0073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44" autoAdjust="0"/>
    <p:restoredTop sz="90616" autoAdjust="0"/>
  </p:normalViewPr>
  <p:slideViewPr>
    <p:cSldViewPr snapToGrid="0">
      <p:cViewPr varScale="1">
        <p:scale>
          <a:sx n="100" d="100"/>
          <a:sy n="100" d="100"/>
        </p:scale>
        <p:origin x="11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26.08.2026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135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9AC9C-B931-F834-DD2D-D0B2C9A82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93D97E8-27C0-DAB1-6D89-57F9DE3FA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045EA51-39CB-80F9-7032-5869CC3EB3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B15F465-C67A-5FC7-AD60-262E88450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3088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snímek obrazovky, Písmo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1101A876-A1AC-23F6-8770-9B4E685518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5580000" cy="73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2166930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snímek obrazovky, Písmo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556813C2-E018-74C1-6482-804F19151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5580000" cy="73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kladn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49276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3824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22525"/>
            <a:ext cx="8964000" cy="3960000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549922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3"/>
            <a:ext cx="8964000" cy="3926021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87EABB6-9EA1-4F27-1C21-C571E0100C5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767757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35605"/>
            <a:ext cx="8964000" cy="3946919"/>
          </a:xfrm>
        </p:spPr>
        <p:txBody>
          <a:bodyPr numCol="1" spcCol="360000">
            <a:norm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5547E9F-BA9C-9C4B-9DF5-F81989FE809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7003"/>
            <a:ext cx="8964000" cy="3915521"/>
          </a:xfrm>
        </p:spPr>
        <p:txBody>
          <a:bodyPr numCol="1" spcCol="360000">
            <a:norm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67C9E67-68A9-C008-6034-D232C1AF11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83850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76665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217DFE5-4AB5-CB80-1E80-AF1A38727F6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BF51896-151D-3843-DB7C-41BB6E22FE4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047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06D5A9D-5B24-E761-D1A3-27947B1C890A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170585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C2D358F0-6A79-42DF-456E-F8DBAF212B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362B212-FD62-9F50-CE3D-DFF199FD57C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6B0AA4C-B328-7C47-A4DA-F8ED2EFC47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3853" cy="301120"/>
          </a:xfrm>
          <a:prstGeom prst="rect">
            <a:avLst/>
          </a:prstGeom>
        </p:spPr>
      </p:pic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22E6FE-C4C5-B012-E7A4-C90616289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3853" cy="301120"/>
          </a:xfrm>
          <a:prstGeom prst="rect">
            <a:avLst/>
          </a:prstGeom>
        </p:spPr>
      </p:pic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E61F4B55-11B4-1167-283D-55E922C634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82C2015C-6855-8BFE-A304-EDB16134EE6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907722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E6FDC1DE-B4B0-083B-CF86-1E57EC819B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254742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indent="0"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60B77F-477A-D5FB-8405-23971B2738B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712844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0E9E0BDC-B470-B4BC-892A-7CD72300D49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7556DA22-95D2-B84C-8D36-C93C88F1A7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998650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6068FBD-80A0-A131-94EA-3F77B4064DB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75418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979A1C8-AB56-208C-E695-4985A095C3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FB432D-C3B5-D43F-DAB7-52E395EF4C4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0260777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B66658BE-27EF-DD53-8F17-938260B54B8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E903755D-63C9-7F62-34B8-C0C2AFB43970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652019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4D3900D-FEF7-DC42-A070-58AF49658B8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accent5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49187" y="1825625"/>
            <a:ext cx="8934814" cy="4351338"/>
          </a:xfr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600"/>
              </a:spcAft>
              <a:defRPr sz="1800"/>
            </a:lvl2pPr>
            <a:lvl3pPr marL="684000" indent="-180000">
              <a:spcAft>
                <a:spcPts val="600"/>
              </a:spcAft>
              <a:defRPr>
                <a:solidFill>
                  <a:schemeClr val="accent1"/>
                </a:solidFill>
              </a:defRPr>
            </a:lvl3pPr>
            <a:lvl4pPr marL="684000" indent="-180000">
              <a:spcAft>
                <a:spcPts val="600"/>
              </a:spcAft>
              <a:defRPr/>
            </a:lvl4pPr>
            <a:lvl5pPr marL="684000" indent="-180000">
              <a:spcAft>
                <a:spcPts val="6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980106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8824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083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8" name="Obrázek 7" descr="Obsah obrázku text, snímek obrazovky, Písmo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A1D2C7D6-327B-E808-9B69-2180A76085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1550"/>
            <a:ext cx="6012277" cy="79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93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snímek obrazovky, Písmo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FCF132D1-9503-5BB0-EB01-BF0ACF1846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1550"/>
            <a:ext cx="6012277" cy="79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78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 descr="Obsah obrázku text, snímek obrazovky, Písmo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B9193456-80C1-1969-A70A-5A066649B4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1550"/>
            <a:ext cx="6012277" cy="79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048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5514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22525"/>
            <a:ext cx="8964000" cy="3960000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833162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3"/>
            <a:ext cx="8964000" cy="3926021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BBC0884-F87E-1907-FF5F-2AB324A5C47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816794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35605"/>
            <a:ext cx="8964000" cy="3946919"/>
          </a:xfrm>
        </p:spPr>
        <p:txBody>
          <a:bodyPr numCol="1" spcCol="360000">
            <a:norm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905BBB-F9FE-9FBF-15BB-B1658C5A09F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78508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7003"/>
            <a:ext cx="8964000" cy="3915521"/>
          </a:xfrm>
        </p:spPr>
        <p:txBody>
          <a:bodyPr numCol="1" spcCol="360000">
            <a:norm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3163992-C525-2C66-6CAF-F1C6D7A2FF4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00737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749703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568647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809195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C7EEF15-9663-FDF8-3786-E9D1170BC09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94102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2843CF9-B3FD-9E68-3D7A-392FEBCB4FE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6642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A2E329E-B047-5BCC-C0F2-88F14A418F05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1820280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B9A68AD-FB4B-8978-5212-ECDC03A6FB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355645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C452-BE80-BC5C-7921-09A8FE89B9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288470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46803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2A3086D1-EC65-B74C-A8BB-C5856718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0717" cy="30112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CAAABE1A-E3F7-8D77-4BC1-22DA8776E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0717" cy="301120"/>
          </a:xfrm>
          <a:prstGeom prst="rect">
            <a:avLst/>
          </a:prstGeom>
        </p:spPr>
      </p:pic>
      <p:sp>
        <p:nvSpPr>
          <p:cNvPr id="21" name="Zástupný text 8">
            <a:extLst>
              <a:ext uri="{FF2B5EF4-FFF2-40B4-BE49-F238E27FC236}">
                <a16:creationId xmlns:a16="http://schemas.microsoft.com/office/drawing/2014/main" id="{EE858B53-D403-C768-50C6-B820DCD4E5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7BDEE34E-2AD1-D45A-CDC5-B7356B87F96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9224858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96F11FE-78A2-69C8-0643-BE729D4F1FD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4406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34D6FE-BA08-8A8E-D5AE-55D3E75626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6101484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BCC6951-FCF3-7B03-5562-7840A02525D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7689181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93E901C-6AA0-0F75-C9B1-BE19FABFC393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5833800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3AB57E5-30E5-1721-7ABB-F3BD27E78527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1508938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65625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F692555-6195-4F09-FB48-4EF6E638F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80B733-56AF-86CD-D756-629084A16536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6118284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AA2B79E-EBDF-2530-1330-B70DF2E98A5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0CAAE527-231E-9248-0A0C-52E8BA0AF60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6572456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163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1A0C973-C08E-95A7-04DC-A227455E46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8955910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598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5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000" y="1825625"/>
            <a:ext cx="99000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60" r:id="rId3"/>
    <p:sldLayoutId id="2147483718" r:id="rId4"/>
    <p:sldLayoutId id="2147483650" r:id="rId5"/>
    <p:sldLayoutId id="2147483676" r:id="rId6"/>
    <p:sldLayoutId id="2147483677" r:id="rId7"/>
    <p:sldLayoutId id="2147483678" r:id="rId8"/>
    <p:sldLayoutId id="2147483679" r:id="rId9"/>
    <p:sldLayoutId id="2147483651" r:id="rId10"/>
    <p:sldLayoutId id="2147483680" r:id="rId11"/>
    <p:sldLayoutId id="2147483681" r:id="rId12"/>
    <p:sldLayoutId id="2147483682" r:id="rId13"/>
    <p:sldLayoutId id="214748365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716" r:id="rId23"/>
    <p:sldLayoutId id="2147483691" r:id="rId24"/>
    <p:sldLayoutId id="2147483654" r:id="rId25"/>
    <p:sldLayoutId id="2147483655" r:id="rId26"/>
    <p:sldLayoutId id="2147483719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77971" y="2160000"/>
            <a:ext cx="8906029" cy="40780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7" r:id="rId25"/>
    <p:sldLayoutId id="2147483713" r:id="rId26"/>
    <p:sldLayoutId id="2147483720" r:id="rId27"/>
    <p:sldLayoutId id="2147483714" r:id="rId28"/>
    <p:sldLayoutId id="2147483715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4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356D5B0D-2628-1059-698D-594BA7D021B7}"/>
              </a:ext>
            </a:extLst>
          </p:cNvPr>
          <p:cNvSpPr txBox="1">
            <a:spLocks/>
          </p:cNvSpPr>
          <p:nvPr/>
        </p:nvSpPr>
        <p:spPr>
          <a:xfrm>
            <a:off x="529213" y="588790"/>
            <a:ext cx="11133573" cy="13514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3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34311FE-B1A4-26E4-8928-FC5646969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137" y="2320334"/>
            <a:ext cx="9229725" cy="1916866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Metodický výklad nové činnosti</a:t>
            </a:r>
            <a:br>
              <a:rPr lang="cs-CZ" dirty="0"/>
            </a:br>
            <a:r>
              <a:rPr lang="cs-CZ" dirty="0"/>
              <a:t>Pomoc při zvládání běžných úkonů péče o zdraví</a:t>
            </a:r>
            <a:endParaRPr lang="cs-CZ" dirty="0">
              <a:solidFill>
                <a:schemeClr val="accent5"/>
              </a:solidFill>
            </a:endParaRP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62C1B0FB-2315-BCF9-FB40-F0A73981A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3925" y="4495800"/>
            <a:ext cx="10776075" cy="1710340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Vyhláška 505/2006 Sb. ve znění vyhlášky č. 100/2026 Sb.</a:t>
            </a:r>
          </a:p>
          <a:p>
            <a:pPr algn="ctr"/>
            <a:r>
              <a:rPr lang="cs-CZ" dirty="0"/>
              <a:t> účinném od 1.7.2026</a:t>
            </a:r>
          </a:p>
          <a:p>
            <a:pPr algn="ctr"/>
            <a:endParaRPr lang="cs-CZ" dirty="0"/>
          </a:p>
        </p:txBody>
      </p:sp>
      <p:sp>
        <p:nvSpPr>
          <p:cNvPr id="14" name="Zástupný symbol pro datum 3">
            <a:extLst>
              <a:ext uri="{FF2B5EF4-FFF2-40B4-BE49-F238E27FC236}">
                <a16:creationId xmlns:a16="http://schemas.microsoft.com/office/drawing/2014/main" id="{D8987507-98AD-D361-3036-433E803010CE}"/>
              </a:ext>
            </a:extLst>
          </p:cNvPr>
          <p:cNvSpPr txBox="1">
            <a:spLocks/>
          </p:cNvSpPr>
          <p:nvPr/>
        </p:nvSpPr>
        <p:spPr>
          <a:xfrm>
            <a:off x="2844075" y="6099615"/>
            <a:ext cx="713812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latin typeface="Czechia Sans" pitchFamily="50" charset="-18"/>
                <a:ea typeface="Poppins"/>
                <a:cs typeface="Poppins"/>
                <a:sym typeface="Poppins"/>
              </a:rPr>
              <a:t>Financováno</a:t>
            </a:r>
            <a:r>
              <a:rPr lang="en-US" dirty="0">
                <a:latin typeface="Czechia Sans" pitchFamily="50" charset="-18"/>
                <a:ea typeface="Poppins"/>
                <a:cs typeface="Poppins"/>
                <a:sym typeface="Poppins"/>
              </a:rPr>
              <a:t> z </a:t>
            </a:r>
            <a:r>
              <a:rPr lang="en-US" dirty="0" err="1">
                <a:latin typeface="Czechia Sans" pitchFamily="50" charset="-18"/>
                <a:ea typeface="Poppins"/>
                <a:cs typeface="Poppins"/>
                <a:sym typeface="Poppins"/>
              </a:rPr>
              <a:t>projektu</a:t>
            </a:r>
            <a:r>
              <a:rPr lang="en-US" dirty="0">
                <a:latin typeface="Czechia Sans" pitchFamily="50" charset="-18"/>
                <a:ea typeface="Poppins"/>
                <a:cs typeface="Poppins"/>
                <a:sym typeface="Poppins"/>
              </a:rPr>
              <a:t> </a:t>
            </a:r>
            <a:r>
              <a:rPr lang="cs-CZ" dirty="0">
                <a:latin typeface="Czechia Sans" pitchFamily="50" charset="-18"/>
                <a:ea typeface="Poppins"/>
                <a:cs typeface="Poppins"/>
                <a:sym typeface="Poppins"/>
              </a:rPr>
              <a:t>„</a:t>
            </a:r>
            <a:r>
              <a:rPr lang="en-US" dirty="0" err="1">
                <a:latin typeface="Czechia Sans" pitchFamily="50" charset="-18"/>
                <a:ea typeface="Poppins"/>
                <a:cs typeface="Poppins"/>
                <a:sym typeface="Poppins"/>
              </a:rPr>
              <a:t>Zvýšení</a:t>
            </a:r>
            <a:r>
              <a:rPr lang="en-US" dirty="0">
                <a:latin typeface="Czechia Sans" pitchFamily="50" charset="-18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Czechia Sans" pitchFamily="50" charset="-18"/>
                <a:ea typeface="Poppins"/>
                <a:cs typeface="Poppins"/>
                <a:sym typeface="Poppins"/>
              </a:rPr>
              <a:t>efektivity</a:t>
            </a:r>
            <a:r>
              <a:rPr lang="en-US" dirty="0">
                <a:latin typeface="Czechia Sans" pitchFamily="50" charset="-18"/>
                <a:ea typeface="Poppins"/>
                <a:cs typeface="Poppins"/>
                <a:sym typeface="Poppins"/>
              </a:rPr>
              <a:t> </a:t>
            </a:r>
            <a:r>
              <a:rPr lang="en-US" dirty="0" err="1">
                <a:latin typeface="Czechia Sans" pitchFamily="50" charset="-18"/>
                <a:ea typeface="Poppins"/>
                <a:cs typeface="Poppins"/>
                <a:sym typeface="Poppins"/>
              </a:rPr>
              <a:t>systému</a:t>
            </a:r>
            <a:r>
              <a:rPr lang="en-US" dirty="0">
                <a:latin typeface="Czechia Sans" pitchFamily="50" charset="-18"/>
                <a:ea typeface="Poppins"/>
                <a:cs typeface="Poppins"/>
                <a:sym typeface="Poppins"/>
              </a:rPr>
              <a:t> sociálních služeb</a:t>
            </a:r>
            <a:r>
              <a:rPr lang="cs-CZ" dirty="0">
                <a:latin typeface="Czechia Sans" pitchFamily="50" charset="-18"/>
                <a:ea typeface="Poppins"/>
                <a:cs typeface="Poppins"/>
                <a:sym typeface="Poppins"/>
              </a:rPr>
              <a:t>“,</a:t>
            </a:r>
            <a:r>
              <a:rPr lang="en-US" dirty="0">
                <a:latin typeface="Czechia Sans" pitchFamily="50" charset="-18"/>
                <a:ea typeface="Poppins"/>
                <a:cs typeface="Poppins"/>
                <a:sym typeface="Poppins"/>
              </a:rPr>
              <a:t> reg. </a:t>
            </a:r>
            <a:r>
              <a:rPr lang="en-US" dirty="0" err="1">
                <a:latin typeface="Czechia Sans" pitchFamily="50" charset="-18"/>
                <a:ea typeface="Poppins"/>
                <a:cs typeface="Poppins"/>
                <a:sym typeface="Poppins"/>
              </a:rPr>
              <a:t>číslo</a:t>
            </a:r>
            <a:r>
              <a:rPr lang="en-US" dirty="0">
                <a:latin typeface="Czechia Sans" pitchFamily="50" charset="-18"/>
                <a:ea typeface="Poppins"/>
                <a:cs typeface="Poppins"/>
                <a:sym typeface="Poppins"/>
              </a:rPr>
              <a:t>: CZ.03.02.02/00/22_004/0004236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7099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EDD85-6CBB-F2FC-2993-5C28BDBCC067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C3335773-1C00-6C01-CB19-06C146CC3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 anchor="t">
            <a:normAutofit/>
          </a:bodyPr>
          <a:lstStyle/>
          <a:p>
            <a:r>
              <a:rPr lang="cs-CZ" dirty="0"/>
              <a:t>Obsah webináře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23B79391-F41E-06ED-8621-62DECD064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999" y="1690689"/>
            <a:ext cx="9495675" cy="4391836"/>
          </a:xfrm>
        </p:spPr>
        <p:txBody>
          <a:bodyPr spcCol="360000">
            <a:normAutofit/>
          </a:bodyPr>
          <a:lstStyle/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cs-CZ" dirty="0"/>
              <a:t>Novelizace vyhlášky ve znění vyhlášky č. 100/2026 Sb. – role aktérů v procesu</a:t>
            </a:r>
            <a:endParaRPr lang="en-AU" dirty="0"/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cs-CZ" dirty="0"/>
              <a:t>Institut pomoci s běžnými úkony péče o zdraví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cs-CZ" dirty="0"/>
              <a:t>Zpřesnění stávajících činností </a:t>
            </a:r>
          </a:p>
          <a:p>
            <a:pPr lvl="2"/>
            <a:r>
              <a:rPr lang="cs-CZ" sz="2000" i="1" dirty="0">
                <a:solidFill>
                  <a:schemeClr val="bg1"/>
                </a:solidFill>
              </a:rPr>
              <a:t>Péče o vlastní osobu</a:t>
            </a:r>
          </a:p>
          <a:p>
            <a:pPr lvl="2"/>
            <a:r>
              <a:rPr lang="cs-CZ" sz="2000" i="1" dirty="0">
                <a:solidFill>
                  <a:schemeClr val="bg1"/>
                </a:solidFill>
              </a:rPr>
              <a:t>Pomoc při osobní hygieně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cs-CZ" dirty="0"/>
              <a:t>specializovaný kurz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cs-CZ" dirty="0"/>
              <a:t>dotazy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E498C00A-0727-4E44-3D0C-B219A8553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 anchor="ctr">
            <a:normAutofit/>
          </a:bodyPr>
          <a:lstStyle/>
          <a:p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83596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718FDB-8267-6799-71C4-FC9CB197C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500" y="2237999"/>
            <a:ext cx="9900000" cy="2667376"/>
          </a:xfrm>
        </p:spPr>
        <p:txBody>
          <a:bodyPr>
            <a:normAutofit fontScale="90000"/>
          </a:bodyPr>
          <a:lstStyle/>
          <a:p>
            <a:r>
              <a:rPr lang="cs-CZ" dirty="0"/>
              <a:t>Zákon č. 108/2006 Sb. ve znění zákona </a:t>
            </a:r>
            <a:br>
              <a:rPr lang="cs-CZ" dirty="0"/>
            </a:br>
            <a:r>
              <a:rPr lang="cs-CZ" dirty="0"/>
              <a:t>č. 38/2025 Sb.</a:t>
            </a:r>
            <a:br>
              <a:rPr lang="cs-CZ" dirty="0"/>
            </a:br>
            <a:br>
              <a:rPr lang="cs-CZ" dirty="0"/>
            </a:br>
            <a:r>
              <a:rPr lang="cs-CZ" dirty="0"/>
              <a:t>Institut pomoci s běžnými úkony péče o zdraví (vyhláška č. 100/2026 Sb.)</a:t>
            </a:r>
          </a:p>
        </p:txBody>
      </p:sp>
    </p:spTree>
    <p:extLst>
      <p:ext uri="{BB962C8B-B14F-4D97-AF65-F5344CB8AC3E}">
        <p14:creationId xmlns:p14="http://schemas.microsoft.com/office/powerpoint/2010/main" val="2791908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E01C3-9AB2-01AC-36D8-43DAFFD12C37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C9AEA0-92EE-0BF4-9CF3-C0F459D4F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cs-CZ" b="0" dirty="0"/>
              <a:t>Legislativní změna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9D48FE4-EC58-7299-B3D5-E3727957F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362075"/>
            <a:ext cx="9593400" cy="4720450"/>
          </a:xfrm>
        </p:spPr>
        <p:txBody>
          <a:bodyPr>
            <a:normAutofit/>
          </a:bodyPr>
          <a:lstStyle/>
          <a:p>
            <a:pPr fontAlgn="t"/>
            <a:r>
              <a:rPr lang="cs-CZ" b="1" dirty="0"/>
              <a:t>Zavedení nové činnosti zákonem</a:t>
            </a:r>
            <a:endParaRPr lang="cs-CZ" dirty="0"/>
          </a:p>
          <a:p>
            <a:pPr fontAlgn="t"/>
            <a:r>
              <a:rPr lang="cs-CZ" sz="2400" dirty="0"/>
              <a:t>zákon č. </a:t>
            </a:r>
            <a:r>
              <a:rPr lang="cs-CZ" sz="2400" b="1" dirty="0"/>
              <a:t>38/2025 Sb.</a:t>
            </a:r>
            <a:r>
              <a:rPr lang="cs-CZ" sz="2400" dirty="0"/>
              <a:t> zavádí činnost</a:t>
            </a:r>
            <a:br>
              <a:rPr lang="cs-CZ" sz="2400" dirty="0"/>
            </a:br>
            <a:r>
              <a:rPr lang="cs-CZ" sz="2400" i="1" dirty="0"/>
              <a:t>„pomoc při zvládání běžných úkonů péče o zdraví.“</a:t>
            </a:r>
          </a:p>
          <a:p>
            <a:pPr fontAlgn="t"/>
            <a:endParaRPr lang="cs-CZ" sz="2400" i="1" dirty="0"/>
          </a:p>
          <a:p>
            <a:pPr fontAlgn="t"/>
            <a:r>
              <a:rPr lang="cs-CZ" sz="2400" b="1" dirty="0"/>
              <a:t>Prováděcí úprava - </a:t>
            </a:r>
            <a:r>
              <a:rPr lang="cs-CZ" sz="2400" dirty="0"/>
              <a:t>vyhláška č. </a:t>
            </a:r>
            <a:r>
              <a:rPr lang="cs-CZ" sz="2400" b="1" dirty="0"/>
              <a:t>100/2026 Sb.</a:t>
            </a:r>
            <a:r>
              <a:rPr lang="cs-CZ" sz="2400" dirty="0"/>
              <a:t> nově </a:t>
            </a:r>
          </a:p>
          <a:p>
            <a:pPr marL="789750" lvl="1" indent="-285750" fontAlgn="t">
              <a:buFont typeface="Arial" panose="020B0604020202020204" pitchFamily="34" charset="0"/>
              <a:buChar char="•"/>
            </a:pPr>
            <a:r>
              <a:rPr lang="cs-CZ" b="1" dirty="0"/>
              <a:t>vymezuje rozsah a obsah úkonů</a:t>
            </a:r>
            <a:endParaRPr lang="cs-CZ" dirty="0"/>
          </a:p>
          <a:p>
            <a:pPr marL="789750" lvl="1" indent="-285750" fontAlgn="t">
              <a:buFont typeface="Arial" panose="020B0604020202020204" pitchFamily="34" charset="0"/>
              <a:buChar char="•"/>
            </a:pPr>
            <a:r>
              <a:rPr lang="cs-CZ" b="1" dirty="0"/>
              <a:t>definuje rozsah a obsah kurzu</a:t>
            </a:r>
            <a:endParaRPr lang="cs-CZ" dirty="0"/>
          </a:p>
          <a:p>
            <a:pPr fontAlgn="t"/>
            <a:endParaRPr lang="cs-CZ" b="1" dirty="0"/>
          </a:p>
          <a:p>
            <a:pPr fontAlgn="t"/>
            <a:r>
              <a:rPr lang="cs-CZ" b="1" dirty="0"/>
              <a:t>Účinnost od 1. 7. 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FBD4745-8855-C1D1-4D96-F193259D9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53862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FEE16-3781-9165-A46D-6DF6788238FE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7F75784-80FF-3FA9-1A02-408EDDDBD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5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A36AB7D-D477-68BB-484A-CB095AB84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399" y="192875"/>
            <a:ext cx="8909201" cy="590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4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695C5-D6BB-3B33-2FEC-A81318B91633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06092A-6617-0003-5E9D-4A7BF1841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Odůvodnění návrhu, který zavedl institut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B8F06C7-EF88-6F7C-6852-B1E8DD601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koordinuje a kontroluje plnění úkolů vyplývajících z plánu práce vlády</a:t>
            </a:r>
          </a:p>
          <a:p>
            <a:r>
              <a:rPr lang="cs-CZ" dirty="0"/>
              <a:t>odpovídá za přípravu programu práce vlády (ve vymezeném rozsahu) a jejích orgánů a kontroluje plnění přijatých usnesení vlády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63400ED-81D4-B65C-D716-4D6CA9741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6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42A67AD-9631-5C91-EF24-092D61193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9" y="1211397"/>
            <a:ext cx="11106172" cy="487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45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57AA7-0774-A7E0-4D50-616D126D0B00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1E91FA-1864-82E5-85A5-A5269187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Text běžný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CC31C9-A94F-4BFC-F0E2-4C4317BD1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solidFill>
                  <a:schemeClr val="accent2"/>
                </a:solidFill>
              </a:rPr>
              <a:t>Co se týče přípravy programu </a:t>
            </a:r>
            <a:r>
              <a:rPr lang="cs-CZ" dirty="0"/>
              <a:t>schůze vlády, je vedoucí Úřadu vlády ČR zodpovědný za přípravu podkladů pro schůzi vlády (mj. evidenci materiálů k jednání, formální náležitosti materiálů), za průběh jednání vlády z hlediska organizačně technického (např. za pořizování zvukových záznamů z jednání), za zveřejnění usnesení z jednání vlády na webových stránkách úřadu.</a:t>
            </a:r>
          </a:p>
          <a:p>
            <a:r>
              <a:rPr lang="cs-CZ" dirty="0">
                <a:solidFill>
                  <a:schemeClr val="accent2"/>
                </a:solidFill>
              </a:rPr>
              <a:t>Co se týče samotného úřadu</a:t>
            </a:r>
            <a:r>
              <a:rPr lang="cs-CZ" dirty="0"/>
              <a:t>, vedoucí Úřadu vlády ČR vykonává činnosti spojené s organizačním a personálním řízením úřadu (přímo řídí útvary spadající do jeho kompetencí, útvary předsedy vlády a členů vlády začleněných do struktury úřadu koordinuje a řídí po stránce pracovněprávních vztahů) a věcným řízením.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867C415-883D-A28B-4BE2-9687DAB4C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7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C771340-2815-18A8-76B8-C0CD49D89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73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15CE9-8411-EFEE-44AA-7077494F8F5D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C48F57-7E30-24B4-8712-244126419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Péče o zdraví </a:t>
            </a:r>
            <a:r>
              <a:rPr lang="cs-CZ" b="0" dirty="0"/>
              <a:t>vymezení (OZ × zdravotní služby × sociální služby)</a:t>
            </a:r>
            <a:br>
              <a:rPr lang="cs-CZ" b="0" dirty="0"/>
            </a:br>
            <a:br>
              <a:rPr lang="cs-CZ" b="0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A7B755-B321-41BA-D603-371557D4E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690688"/>
            <a:ext cx="10029825" cy="4748212"/>
          </a:xfrm>
        </p:spPr>
        <p:txBody>
          <a:bodyPr>
            <a:normAutofit fontScale="32500" lnSpcReduction="20000"/>
          </a:bodyPr>
          <a:lstStyle/>
          <a:p>
            <a:pPr fontAlgn="t">
              <a:spcAft>
                <a:spcPts val="800"/>
              </a:spcAft>
            </a:pPr>
            <a:endParaRPr lang="cs-CZ" b="1" dirty="0"/>
          </a:p>
          <a:p>
            <a:pPr fontAlgn="t">
              <a:spcAft>
                <a:spcPts val="800"/>
              </a:spcAft>
            </a:pPr>
            <a:r>
              <a:rPr lang="cs-CZ" sz="6000" b="1" dirty="0"/>
              <a:t>Péče o zdraví je definována občanským zákoníkem </a:t>
            </a:r>
          </a:p>
          <a:p>
            <a:pPr fontAlgn="t">
              <a:spcAft>
                <a:spcPts val="800"/>
              </a:spcAft>
            </a:pPr>
            <a:r>
              <a:rPr lang="cs-CZ" sz="6000" dirty="0"/>
              <a:t>(zákon č. 89/2012 Sb. </a:t>
            </a:r>
            <a:r>
              <a:rPr lang="cs-CZ" sz="6000" b="1" dirty="0"/>
              <a:t> </a:t>
            </a:r>
            <a:r>
              <a:rPr lang="cs-CZ" sz="6000" dirty="0"/>
              <a:t>§ 2636 a následující)</a:t>
            </a:r>
            <a:endParaRPr lang="cs-CZ" sz="6000" b="1" dirty="0"/>
          </a:p>
          <a:p>
            <a:pPr fontAlgn="t"/>
            <a:endParaRPr lang="cs-CZ" sz="6000" dirty="0"/>
          </a:p>
          <a:p>
            <a:pPr marL="457200" indent="-457200" fontAlgn="t">
              <a:buFont typeface="Arial" panose="020B0604020202020204" pitchFamily="34" charset="0"/>
              <a:buChar char="•"/>
            </a:pPr>
            <a:r>
              <a:rPr lang="cs-CZ" sz="6000" dirty="0"/>
              <a:t>soukromoprávní úprava x ZSS/ZZS veřejnoprávní úprava</a:t>
            </a:r>
          </a:p>
          <a:p>
            <a:pPr marL="457200" indent="-457200" fontAlgn="t">
              <a:buFont typeface="Arial" panose="020B0604020202020204" pitchFamily="34" charset="0"/>
              <a:buChar char="•"/>
            </a:pPr>
            <a:endParaRPr lang="cs-CZ" sz="6000" dirty="0"/>
          </a:p>
          <a:p>
            <a:pPr marL="457200" indent="-457200" fontAlgn="t">
              <a:buFont typeface="Arial" panose="020B0604020202020204" pitchFamily="34" charset="0"/>
              <a:buChar char="•"/>
            </a:pPr>
            <a:r>
              <a:rPr lang="cs-CZ" sz="6000" dirty="0"/>
              <a:t>zahrnuje </a:t>
            </a:r>
            <a:r>
              <a:rPr lang="cs-CZ" sz="6000" b="1" dirty="0"/>
              <a:t>jakýkoli úkon, radu nebo službu směřující ke zlepšení či zachování zdraví</a:t>
            </a:r>
            <a:r>
              <a:rPr lang="cs-CZ" sz="6000" dirty="0"/>
              <a:t> </a:t>
            </a:r>
          </a:p>
          <a:p>
            <a:pPr marL="457200" indent="-457200" fontAlgn="t">
              <a:buFont typeface="Arial" panose="020B0604020202020204" pitchFamily="34" charset="0"/>
              <a:buChar char="•"/>
            </a:pPr>
            <a:endParaRPr lang="cs-CZ" sz="6000" dirty="0"/>
          </a:p>
          <a:p>
            <a:pPr marL="457200" indent="-457200" fontAlgn="t">
              <a:buFont typeface="Arial" panose="020B0604020202020204" pitchFamily="34" charset="0"/>
              <a:buChar char="•"/>
            </a:pPr>
            <a:r>
              <a:rPr lang="cs-CZ" sz="6000" dirty="0"/>
              <a:t>poskytována </a:t>
            </a:r>
            <a:r>
              <a:rPr lang="cs-CZ" sz="6000" b="1" dirty="0"/>
              <a:t>poskytovatelem, </a:t>
            </a:r>
            <a:r>
              <a:rPr lang="cs-CZ" sz="6000" dirty="0"/>
              <a:t>prostřednictvím zaměstnanců</a:t>
            </a:r>
          </a:p>
          <a:p>
            <a:pPr marL="457200" indent="-457200" fontAlgn="t">
              <a:buFont typeface="Arial" panose="020B0604020202020204" pitchFamily="34" charset="0"/>
              <a:buChar char="•"/>
            </a:pPr>
            <a:endParaRPr lang="cs-CZ" sz="6000" dirty="0"/>
          </a:p>
          <a:p>
            <a:pPr marL="457200" indent="-457200" fontAlgn="t">
              <a:buFont typeface="Arial" panose="020B0604020202020204" pitchFamily="34" charset="0"/>
              <a:buChar char="•"/>
            </a:pPr>
            <a:r>
              <a:rPr lang="cs-CZ" sz="6000" dirty="0"/>
              <a:t>s péči řádného odborníka, v souladu s pravidly oboru</a:t>
            </a:r>
          </a:p>
          <a:p>
            <a:pPr marL="961200" lvl="1" indent="-457200" fontAlgn="t">
              <a:buFont typeface="Arial" panose="020B0604020202020204" pitchFamily="34" charset="0"/>
              <a:buChar char="•"/>
            </a:pPr>
            <a:r>
              <a:rPr lang="cs-CZ" sz="4900" dirty="0"/>
              <a:t>nelze smluvně vyloučit</a:t>
            </a:r>
          </a:p>
          <a:p>
            <a:pPr fontAlgn="t"/>
            <a:endParaRPr lang="cs-CZ" sz="6000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41D48B5-FF6F-6AAE-F06F-6FE0FD881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015900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F4A7DC-F1FF-5E59-6AC5-58B85FC0E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Péče o zdraví </a:t>
            </a:r>
            <a:r>
              <a:rPr lang="cs-CZ" b="0" dirty="0"/>
              <a:t>vymezení (OZ × zdravotní služby × sociální služby)</a:t>
            </a:r>
            <a:br>
              <a:rPr lang="cs-CZ" b="0" dirty="0"/>
            </a:br>
            <a:br>
              <a:rPr lang="cs-CZ" b="0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0BE90DB-C109-B59B-C5EE-660147356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690688"/>
            <a:ext cx="10029825" cy="4748212"/>
          </a:xfrm>
        </p:spPr>
        <p:txBody>
          <a:bodyPr>
            <a:normAutofit fontScale="32500" lnSpcReduction="20000"/>
          </a:bodyPr>
          <a:lstStyle/>
          <a:p>
            <a:pPr fontAlgn="t">
              <a:spcAft>
                <a:spcPts val="800"/>
              </a:spcAft>
            </a:pPr>
            <a:endParaRPr lang="cs-CZ" sz="6000" b="1" dirty="0"/>
          </a:p>
          <a:p>
            <a:pPr marL="457200" indent="-457200" fontAlgn="t">
              <a:buFont typeface="Arial" panose="020B0604020202020204" pitchFamily="34" charset="0"/>
              <a:buChar char="•"/>
            </a:pPr>
            <a:r>
              <a:rPr lang="cs-CZ" sz="6100" dirty="0"/>
              <a:t>souhlas ke každému úkonu, v</a:t>
            </a:r>
            <a:r>
              <a:rPr lang="cs-CZ" sz="6000" dirty="0"/>
              <a:t>ysvětlení stavu a dalšího postupu</a:t>
            </a:r>
          </a:p>
          <a:p>
            <a:pPr marL="961200" lvl="1" indent="-457200" fontAlgn="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4900" dirty="0"/>
              <a:t>způsobem přiměřeným jeho schopnosti vysvětlení pochopit; vysvětlení se podá i jeho zákonnému zástupci</a:t>
            </a:r>
          </a:p>
          <a:p>
            <a:pPr marL="961200" lvl="1" indent="-457200" fontAlgn="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4900" dirty="0"/>
              <a:t>ledaže zákon stanoví, že souhlasu není třeba</a:t>
            </a:r>
          </a:p>
          <a:p>
            <a:pPr marL="961200" lvl="1" indent="-457200" fontAlgn="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4900" dirty="0"/>
              <a:t>povinnost na vyžádání potvrdit písemně jak souhlas, tak i odmítnutí</a:t>
            </a:r>
          </a:p>
          <a:p>
            <a:pPr marL="961200" lvl="1" indent="-457200" fontAlgn="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4900" dirty="0"/>
              <a:t>odmítnutím se závazek ruší</a:t>
            </a:r>
          </a:p>
          <a:p>
            <a:pPr marL="457200" indent="-457200" fontAlgn="t">
              <a:buFont typeface="Arial" panose="020B0604020202020204" pitchFamily="34" charset="0"/>
              <a:buChar char="•"/>
            </a:pPr>
            <a:endParaRPr lang="cs-CZ" sz="6000" dirty="0"/>
          </a:p>
          <a:p>
            <a:pPr marL="457200" indent="-457200" fontAlgn="t">
              <a:buFont typeface="Arial" panose="020B0604020202020204" pitchFamily="34" charset="0"/>
              <a:buChar char="•"/>
            </a:pPr>
            <a:r>
              <a:rPr lang="cs-CZ" sz="6000" dirty="0"/>
              <a:t>povinnost ošetřovaného sdělit potřebné údaje a poskytnout součinnost</a:t>
            </a:r>
          </a:p>
          <a:p>
            <a:pPr marL="457200" indent="-457200" fontAlgn="t">
              <a:buFont typeface="Arial" panose="020B0604020202020204" pitchFamily="34" charset="0"/>
              <a:buChar char="•"/>
            </a:pPr>
            <a:endParaRPr lang="cs-CZ" sz="6000" dirty="0"/>
          </a:p>
          <a:p>
            <a:pPr marL="457200" indent="-457200" fontAlgn="t">
              <a:buFont typeface="Arial" panose="020B0604020202020204" pitchFamily="34" charset="0"/>
              <a:buChar char="•"/>
            </a:pPr>
            <a:r>
              <a:rPr lang="cs-CZ" sz="6000" dirty="0"/>
              <a:t>záznamy o péči o zdraví v potřebném rozsahu a po potřebnou dobu</a:t>
            </a:r>
          </a:p>
          <a:p>
            <a:pPr marL="961200" lvl="1" indent="-457200" fontAlgn="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5000" dirty="0"/>
              <a:t>povinnost umožnit nahlížení ošetřovaného</a:t>
            </a:r>
          </a:p>
          <a:p>
            <a:pPr marL="961200" lvl="1" indent="-457200" fontAlgn="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5000" dirty="0"/>
              <a:t>ostatním jen na základě zákona (povinnost zaznamenat nahlížení) nebo </a:t>
            </a:r>
            <a:r>
              <a:rPr lang="cs-CZ" sz="5000" dirty="0" err="1"/>
              <a:t>anonymizovaně</a:t>
            </a:r>
            <a:endParaRPr lang="cs-CZ" sz="5000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58D6B8F-6458-3219-DFD8-A42923F0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366933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A073CA2-1FE3-E321-2279-F03C43E3C0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1986" y="804165"/>
            <a:ext cx="8934814" cy="4351338"/>
          </a:xfrm>
        </p:spPr>
        <p:txBody>
          <a:bodyPr/>
          <a:lstStyle/>
          <a:p>
            <a:pPr fontAlgn="t"/>
            <a:r>
              <a:rPr lang="cs-CZ" dirty="0"/>
              <a:t>doplnění do zákona o sociálních službách: </a:t>
            </a:r>
            <a:r>
              <a:rPr lang="cs-CZ" b="1" dirty="0"/>
              <a:t>§ 35 odst. 1 písm. p)</a:t>
            </a:r>
            <a:r>
              <a:rPr lang="cs-CZ" dirty="0"/>
              <a:t> – nová základní činnost</a:t>
            </a:r>
          </a:p>
          <a:p>
            <a:pPr fontAlgn="t"/>
            <a:r>
              <a:rPr lang="cs-CZ" dirty="0"/>
              <a:t>dle </a:t>
            </a:r>
            <a:r>
              <a:rPr lang="cs-CZ" b="1" dirty="0"/>
              <a:t>§ 35 odst. 3 se jedná o základní činnost, kterou poskytovatel </a:t>
            </a:r>
            <a:r>
              <a:rPr lang="cs-CZ" b="1" dirty="0">
                <a:solidFill>
                  <a:srgbClr val="FF0000"/>
                </a:solidFill>
              </a:rPr>
              <a:t>nemá </a:t>
            </a:r>
            <a:r>
              <a:rPr lang="cs-CZ" b="1" dirty="0"/>
              <a:t>povinnost poskytovat</a:t>
            </a:r>
            <a:endParaRPr lang="cs-CZ" dirty="0"/>
          </a:p>
          <a:p>
            <a:pPr fontAlgn="t"/>
            <a:r>
              <a:rPr lang="cs-CZ" dirty="0"/>
              <a:t>související úprava: </a:t>
            </a:r>
            <a:r>
              <a:rPr lang="cs-CZ" b="1" dirty="0"/>
              <a:t>§ 39 a § 40</a:t>
            </a:r>
            <a:endParaRPr lang="cs-CZ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882A3DE-252E-8F7A-D07B-44F1317E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10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065082D-6B6C-91FF-3D15-A35665DF3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75" y="3173268"/>
            <a:ext cx="9028339" cy="255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7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EFF28FA2-98F6-8B5C-9E87-F028080ED2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BA41B340-E15D-B042-A046-D72AF938E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11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1ED593A-F35C-0618-9675-596B375E7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Kvalifikace pracovníka - §116 ZSS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A0BC527-CF65-377C-5B0B-A48766FCA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258" y="1229817"/>
            <a:ext cx="8373484" cy="507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86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2037209-65E4-8D86-7432-1D36E05D0D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t"/>
            <a:r>
              <a:rPr lang="cs-CZ" dirty="0"/>
              <a:t>odborná způsobilost pracovníka v sociálních službách </a:t>
            </a:r>
          </a:p>
          <a:p>
            <a:pPr fontAlgn="t"/>
            <a:r>
              <a:rPr lang="cs-CZ" b="1" dirty="0"/>
              <a:t>střední vzdělání s maturitou</a:t>
            </a:r>
            <a:endParaRPr lang="cs-CZ" dirty="0"/>
          </a:p>
          <a:p>
            <a:pPr fontAlgn="t"/>
            <a:r>
              <a:rPr lang="cs-CZ" dirty="0"/>
              <a:t>specializovaný kurz</a:t>
            </a:r>
          </a:p>
          <a:p>
            <a:pPr fontAlgn="t"/>
            <a:r>
              <a:rPr lang="cs-CZ" i="1" dirty="0"/>
              <a:t>absolvování akreditovaného specializovaného kurzu se nevyžaduje u fyzických osob, které získaly podle zvláštního právního předpisu 45) způsobilost k výkonu zdravotnického povolání všeobecné sestry, dětské sestry, porodní asistentky, zdravotnického záchranáře nebo lékaře,</a:t>
            </a:r>
          </a:p>
          <a:p>
            <a:r>
              <a:rPr lang="cs-CZ" dirty="0">
                <a:solidFill>
                  <a:srgbClr val="FF0000"/>
                </a:solidFill>
              </a:rPr>
              <a:t>Bez kvalifikace není možné poskytovat!  </a:t>
            </a:r>
          </a:p>
          <a:p>
            <a:r>
              <a:rPr lang="cs-CZ" i="1" dirty="0">
                <a:solidFill>
                  <a:srgbClr val="FF0000"/>
                </a:solidFill>
              </a:rPr>
              <a:t>Pozor na rozdíl oproti kvalifikačnímu kurzu! – do 12 měsíců to pro činnost PUPOZ neplatí.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01CCF02-34E9-0005-3308-062398220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12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911A2B0-AD7C-EC1B-7FB4-E8FA928CA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cs-CZ" dirty="0"/>
              <a:t>Základní kvalifikační požadavky</a:t>
            </a:r>
          </a:p>
        </p:txBody>
      </p:sp>
    </p:spTree>
    <p:extLst>
      <p:ext uri="{BB962C8B-B14F-4D97-AF65-F5344CB8AC3E}">
        <p14:creationId xmlns:p14="http://schemas.microsoft.com/office/powerpoint/2010/main" val="2691482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D7553-F8E2-63B7-185A-94C55CA29CFA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BD17EED4-CBD3-E9FF-8900-E7ED753FB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01</a:t>
            </a:r>
            <a:r>
              <a:rPr lang="cs-CZ" dirty="0"/>
              <a:t>	Institut pomoci s běžnými úkony péče o zdraví</a:t>
            </a:r>
          </a:p>
        </p:txBody>
      </p:sp>
      <p:sp>
        <p:nvSpPr>
          <p:cNvPr id="4" name="Zástupný symbol pro obsah 6">
            <a:extLst>
              <a:ext uri="{FF2B5EF4-FFF2-40B4-BE49-F238E27FC236}">
                <a16:creationId xmlns:a16="http://schemas.microsoft.com/office/drawing/2014/main" id="{40D45728-A2A4-5061-A8F9-07A64AC9E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2"/>
            <a:r>
              <a:rPr lang="en-GB" sz="2400" dirty="0">
                <a:solidFill>
                  <a:schemeClr val="tx1"/>
                </a:solidFill>
              </a:rPr>
              <a:t>	</a:t>
            </a:r>
            <a:r>
              <a:rPr lang="cs-CZ" sz="2400" dirty="0">
                <a:solidFill>
                  <a:schemeClr val="tx1"/>
                </a:solidFill>
              </a:rPr>
              <a:t>volitelná činnost pro Osobní asistenci a Pečovatelskou službu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462529F5-E755-04ED-4AFD-EA6528392BF4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355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0A92F13-7C31-A7D9-61AA-8E956D382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14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A39F9D5-9F6F-8DB3-5265-17F3E987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4" y="1476375"/>
            <a:ext cx="11650945" cy="35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87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A549308C-69DC-AC12-A3AA-466D73857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279399"/>
            <a:ext cx="9167813" cy="6111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2674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84570C6-702C-97DA-2443-41889C6E6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1" y="314325"/>
            <a:ext cx="9282113" cy="6188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613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Obrázek 1" descr="Obsah obrázku text, snímek obrazovky, Písmo, Značka&#10;&#10;Obsah vygenerovaný umělou inteligencí může být nesprávný.">
            <a:extLst>
              <a:ext uri="{FF2B5EF4-FFF2-40B4-BE49-F238E27FC236}">
                <a16:creationId xmlns:a16="http://schemas.microsoft.com/office/drawing/2014/main" id="{61C12ACA-88AE-276F-A277-878A36E02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906" y="390525"/>
            <a:ext cx="9352613" cy="5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71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92BB569-1158-17AB-F92D-E1AE181648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7750" y="1247775"/>
            <a:ext cx="9900000" cy="5257800"/>
          </a:xfrm>
        </p:spPr>
        <p:txBody>
          <a:bodyPr>
            <a:normAutofit fontScale="77500" lnSpcReduction="20000"/>
          </a:bodyPr>
          <a:lstStyle/>
          <a:p>
            <a:pPr fontAlgn="t"/>
            <a:r>
              <a:rPr lang="cs-CZ" dirty="0"/>
              <a:t>činnost musí být </a:t>
            </a:r>
            <a:r>
              <a:rPr lang="cs-CZ" b="1" dirty="0"/>
              <a:t>sjednána v rámci smlouvy o poskytování sociální služby</a:t>
            </a:r>
            <a:endParaRPr lang="cs-CZ" dirty="0"/>
          </a:p>
          <a:p>
            <a:pPr fontAlgn="t"/>
            <a:r>
              <a:rPr lang="cs-CZ" dirty="0"/>
              <a:t>smlouva vymezuje:</a:t>
            </a:r>
          </a:p>
          <a:p>
            <a:pPr lvl="1" fontAlgn="t"/>
            <a:r>
              <a:rPr lang="cs-CZ" dirty="0"/>
              <a:t>rozsah poskytované činnosti</a:t>
            </a:r>
          </a:p>
          <a:p>
            <a:pPr lvl="1" fontAlgn="t"/>
            <a:r>
              <a:rPr lang="cs-CZ" dirty="0"/>
              <a:t>konkrétní úkony, které budou zajišťovány</a:t>
            </a:r>
          </a:p>
          <a:p>
            <a:pPr lvl="1" fontAlgn="t"/>
            <a:r>
              <a:rPr lang="cs-CZ" dirty="0"/>
              <a:t>způsob a podmínky poskytování</a:t>
            </a:r>
          </a:p>
          <a:p>
            <a:pPr fontAlgn="t"/>
            <a:r>
              <a:rPr lang="cs-CZ" dirty="0"/>
              <a:t>vychází z:</a:t>
            </a:r>
          </a:p>
          <a:p>
            <a:pPr lvl="1" fontAlgn="t"/>
            <a:r>
              <a:rPr lang="cs-CZ" dirty="0"/>
              <a:t>individuálních potřeb klienta a jeho zdravotního stavu a schopností</a:t>
            </a:r>
          </a:p>
          <a:p>
            <a:pPr fontAlgn="t"/>
            <a:r>
              <a:rPr lang="cs-CZ" dirty="0"/>
              <a:t>navazuje na:</a:t>
            </a:r>
          </a:p>
          <a:p>
            <a:pPr lvl="1" fontAlgn="t"/>
            <a:r>
              <a:rPr lang="cs-CZ" dirty="0"/>
              <a:t>individuální plánování služby a nastavení podpory v praxi</a:t>
            </a:r>
          </a:p>
          <a:p>
            <a:pPr fontAlgn="t"/>
            <a:r>
              <a:rPr lang="cs-CZ" dirty="0"/>
              <a:t>řeší i postupy pro:</a:t>
            </a:r>
          </a:p>
          <a:p>
            <a:pPr lvl="1" fontAlgn="t"/>
            <a:r>
              <a:rPr lang="cs-CZ" dirty="0"/>
              <a:t>změnu zdravotního stavu</a:t>
            </a:r>
          </a:p>
          <a:p>
            <a:pPr lvl="1" fontAlgn="t"/>
            <a:r>
              <a:rPr lang="cs-CZ" dirty="0"/>
              <a:t>mimořádné situace</a:t>
            </a:r>
          </a:p>
          <a:p>
            <a:pPr lvl="1" fontAlgn="t"/>
            <a:r>
              <a:rPr lang="cs-CZ" b="1" dirty="0"/>
              <a:t>eskalaci na osobu blízkou či zdravotní služby</a:t>
            </a:r>
            <a:endParaRPr lang="cs-CZ" dirty="0"/>
          </a:p>
          <a:p>
            <a:pPr marL="0" indent="0" fontAlgn="t">
              <a:buNone/>
            </a:pPr>
            <a:r>
              <a:rPr lang="cs-CZ" dirty="0"/>
              <a:t>sjednání péče je základ pro to, aby bylo </a:t>
            </a:r>
            <a:r>
              <a:rPr lang="cs-CZ" b="1" dirty="0"/>
              <a:t>jasné, co je poskytováno, v jakém rozsahu a kde končí role sociální služby</a:t>
            </a:r>
            <a:endParaRPr lang="cs-CZ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A5258FB-144D-2386-FF14-32648CBC4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18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2CCB4D5-AB39-A76B-0492-938BB1FFA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Sjednání péče (smluvní rámec)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145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904A73F-DFCB-9934-977C-805FA76849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8225" y="1181100"/>
            <a:ext cx="9545776" cy="4995863"/>
          </a:xfrm>
        </p:spPr>
        <p:txBody>
          <a:bodyPr>
            <a:normAutofit fontScale="70000" lnSpcReduction="20000"/>
          </a:bodyPr>
          <a:lstStyle/>
          <a:p>
            <a:pPr fontAlgn="t"/>
            <a:r>
              <a:rPr lang="cs-CZ" dirty="0"/>
              <a:t>vedení dokumentace je nedílnou součástí poskytování každé činnosti sociální služby</a:t>
            </a:r>
          </a:p>
          <a:p>
            <a:pPr fontAlgn="t"/>
            <a:r>
              <a:rPr lang="cs-CZ" dirty="0"/>
              <a:t>zaznamenává se:</a:t>
            </a:r>
          </a:p>
          <a:p>
            <a:pPr lvl="1" fontAlgn="t"/>
            <a:r>
              <a:rPr lang="cs-CZ" dirty="0"/>
              <a:t>provedení jednotlivých úkonů (v případě časového požadavku i přesný čas realizace)</a:t>
            </a:r>
          </a:p>
          <a:p>
            <a:pPr lvl="1" fontAlgn="t"/>
            <a:r>
              <a:rPr lang="cs-CZ" dirty="0"/>
              <a:t>rozsah a forma poskytnuté asistence</a:t>
            </a:r>
          </a:p>
          <a:p>
            <a:pPr lvl="1" fontAlgn="t"/>
            <a:r>
              <a:rPr lang="cs-CZ" dirty="0"/>
              <a:t>případné odchylky a mimořádné situace</a:t>
            </a:r>
          </a:p>
          <a:p>
            <a:pPr fontAlgn="t"/>
            <a:r>
              <a:rPr lang="cs-CZ" dirty="0"/>
              <a:t>dokumentace musí:</a:t>
            </a:r>
          </a:p>
          <a:p>
            <a:pPr lvl="1" fontAlgn="t"/>
            <a:r>
              <a:rPr lang="cs-CZ" dirty="0"/>
              <a:t>být </a:t>
            </a:r>
            <a:r>
              <a:rPr lang="cs-CZ" b="1" dirty="0"/>
              <a:t>průkazná a srozumitelná</a:t>
            </a:r>
            <a:endParaRPr lang="cs-CZ" dirty="0"/>
          </a:p>
          <a:p>
            <a:pPr lvl="1" fontAlgn="t"/>
            <a:r>
              <a:rPr lang="cs-CZ" dirty="0"/>
              <a:t>umožnit </a:t>
            </a:r>
            <a:r>
              <a:rPr lang="cs-CZ" b="1" dirty="0"/>
              <a:t>kontinuitu péče</a:t>
            </a:r>
            <a:endParaRPr lang="cs-CZ" dirty="0"/>
          </a:p>
          <a:p>
            <a:pPr lvl="1" fontAlgn="t"/>
            <a:r>
              <a:rPr lang="cs-CZ" dirty="0"/>
              <a:t>umožnit </a:t>
            </a:r>
            <a:r>
              <a:rPr lang="cs-CZ" b="1" dirty="0"/>
              <a:t>kontrolu a dohledatelnost postupů, soulad s plánovanou péčí</a:t>
            </a:r>
            <a:endParaRPr lang="cs-CZ" dirty="0"/>
          </a:p>
          <a:p>
            <a:pPr fontAlgn="t"/>
            <a:r>
              <a:rPr lang="cs-CZ" dirty="0"/>
              <a:t>pracovník zapisuje:</a:t>
            </a:r>
          </a:p>
          <a:p>
            <a:pPr lvl="1" fontAlgn="t"/>
            <a:r>
              <a:rPr lang="cs-CZ" dirty="0"/>
              <a:t>bezprostředně po provedení úkonu</a:t>
            </a:r>
          </a:p>
          <a:p>
            <a:pPr lvl="1" fontAlgn="t"/>
            <a:r>
              <a:rPr lang="cs-CZ" dirty="0"/>
              <a:t>podle stanovených pravidel poskytovatele</a:t>
            </a:r>
          </a:p>
          <a:p>
            <a:pPr fontAlgn="t"/>
            <a:r>
              <a:rPr lang="cs-CZ" dirty="0"/>
              <a:t>poskytovatel nastavuje:</a:t>
            </a:r>
          </a:p>
          <a:p>
            <a:pPr lvl="1" fontAlgn="t"/>
            <a:r>
              <a:rPr lang="cs-CZ" dirty="0"/>
              <a:t>jednotný způsob vedení dokumentace</a:t>
            </a:r>
          </a:p>
          <a:p>
            <a:pPr lvl="1" fontAlgn="t"/>
            <a:r>
              <a:rPr lang="cs-CZ" dirty="0"/>
              <a:t>návaznost na individuální plánování a ostatní procesy plánování služby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76F559B-F0A1-E306-34DB-8ACEDB87C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19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6351749-9873-E2D9-FF7B-7095CCC96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Dokumentace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4823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1EBCA65-B39C-B4E9-8633-31547B722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33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Zástupný obsah 6">
            <a:extLst>
              <a:ext uri="{FF2B5EF4-FFF2-40B4-BE49-F238E27FC236}">
                <a16:creationId xmlns:a16="http://schemas.microsoft.com/office/drawing/2014/main" id="{79D7640A-4A40-4FE4-0288-285E1E6BE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99" y="239183"/>
            <a:ext cx="9569451" cy="637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82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4EEFB159-E739-BD69-7814-21C4B4BCA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" y="154940"/>
            <a:ext cx="9822180" cy="6548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5719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0C01C9-B28C-6556-51C6-C20D2F4E8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DOHLED NAD BEZPEČÍM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594A28-6D7C-DAD8-BB03-E18810966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pomoc při zajištění bezpečí a možnosti setrvání v přirozeném sociálním prostředí:</a:t>
            </a:r>
          </a:p>
          <a:p>
            <a:r>
              <a:rPr lang="cs-CZ" b="1" dirty="0"/>
              <a:t>dohled, aby osoba závislá na pomoci nezpůsobila ohrožení sobě ani svému okolí,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0788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B1B04F6-F788-FA5E-6314-E36ED2D43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49" y="104691"/>
            <a:ext cx="9972926" cy="664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14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E808E89-931C-5C61-C2BA-D1EF4728C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85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4D9E20-9E2C-0F71-39C8-0FBA12AD0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050" y="410382"/>
            <a:ext cx="9900000" cy="599268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Dohled nad bezpečím, Pomoc s užitím, </a:t>
            </a:r>
            <a:br>
              <a:rPr lang="cs-CZ" dirty="0"/>
            </a:br>
            <a:r>
              <a:rPr lang="cs-CZ" dirty="0"/>
              <a:t>První pomoc, Krajní nouze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D026588-2FAB-E716-3726-6FA325BCF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598" y="1561293"/>
            <a:ext cx="7181850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26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773A27-F069-FAA1-B5C3-D2C8FBDEA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Specializovaný kurz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06DD64F-1D00-4763-C9B5-E7AF4CED8D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0429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3F15CFB-5355-69E1-C0E6-7E6EE652D8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49186" y="1825625"/>
            <a:ext cx="9361713" cy="4351338"/>
          </a:xfrm>
        </p:spPr>
        <p:txBody>
          <a:bodyPr/>
          <a:lstStyle/>
          <a:p>
            <a:pPr fontAlgn="t"/>
            <a:r>
              <a:rPr lang="cs-CZ" dirty="0"/>
              <a:t>Zákon č. 38/2025 Sb. zavádí možnost poskytování pomoci při zvládání běžných úkonů péče o zdraví v sociálních službách a současně stanovuje vyšší kvalifikační požadavky na pracovníky, kteří tuto činnost vykonávají (</a:t>
            </a:r>
            <a:r>
              <a:rPr lang="cs-CZ" i="1" dirty="0"/>
              <a:t>SŠ, maturita, kvalifikace PSS, specializovaný kurz, výjimky).</a:t>
            </a:r>
          </a:p>
          <a:p>
            <a:pPr fontAlgn="t"/>
            <a:r>
              <a:rPr lang="cs-CZ" dirty="0"/>
              <a:t>Zákon zároveň obsahuje zmocnění k úpravě konkrétních požadavků na přípravu pracovníků prováděcím právním předpisem.</a:t>
            </a:r>
          </a:p>
          <a:p>
            <a:pPr fontAlgn="t"/>
            <a:r>
              <a:rPr lang="cs-CZ" dirty="0"/>
              <a:t>Toto zmocnění je realizováno ve vyhlášce č. 505/2006 Sb., </a:t>
            </a:r>
            <a:r>
              <a:rPr lang="cs-CZ" b="1" dirty="0"/>
              <a:t>kde je nově v § 37b </a:t>
            </a:r>
            <a:r>
              <a:rPr lang="cs-CZ" dirty="0"/>
              <a:t>vymezen specializovaný kurz pro pracovníky v sociálních službách, včetně jeho struktury a minimálního rozsahu.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3D8D513-AF09-35B3-5BF3-99EFCCF72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28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F6928DB-E47A-DA87-C77B-F75F62331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Specializovaný kurz – legislativní rámec</a:t>
            </a:r>
          </a:p>
        </p:txBody>
      </p:sp>
    </p:spTree>
    <p:extLst>
      <p:ext uri="{BB962C8B-B14F-4D97-AF65-F5344CB8AC3E}">
        <p14:creationId xmlns:p14="http://schemas.microsoft.com/office/powerpoint/2010/main" val="3934920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7773959-D629-C5D8-1D9F-B4392F155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01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320040"/>
            <a:ext cx="658368" cy="658368"/>
          </a:xfrm>
          <a:prstGeom prst="round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320040"/>
            <a:ext cx="65836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0432" y="283464"/>
            <a:ext cx="9144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1" dirty="0">
                <a:solidFill>
                  <a:srgbClr val="00A6D6"/>
                </a:solidFill>
                <a:latin typeface="Arial"/>
              </a:rPr>
              <a:t>MODUL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502920"/>
            <a:ext cx="873252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 dirty="0">
                <a:solidFill>
                  <a:srgbClr val="12345B"/>
                </a:solidFill>
                <a:latin typeface="Arial"/>
              </a:rPr>
              <a:t>Pomoc </a:t>
            </a:r>
            <a:r>
              <a:rPr sz="2000" b="1" dirty="0" err="1">
                <a:solidFill>
                  <a:srgbClr val="12345B"/>
                </a:solidFill>
                <a:latin typeface="Arial"/>
              </a:rPr>
              <a:t>při</a:t>
            </a:r>
            <a:r>
              <a:rPr sz="2000" b="1" dirty="0">
                <a:solidFill>
                  <a:srgbClr val="12345B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2345B"/>
                </a:solidFill>
                <a:latin typeface="Arial"/>
              </a:rPr>
              <a:t>zvládání</a:t>
            </a:r>
            <a:r>
              <a:rPr sz="2000" b="1" dirty="0">
                <a:solidFill>
                  <a:srgbClr val="12345B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2345B"/>
                </a:solidFill>
                <a:latin typeface="Arial"/>
              </a:rPr>
              <a:t>běžných</a:t>
            </a:r>
            <a:r>
              <a:rPr sz="2000" b="1" dirty="0">
                <a:solidFill>
                  <a:srgbClr val="12345B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2345B"/>
                </a:solidFill>
                <a:latin typeface="Arial"/>
              </a:rPr>
              <a:t>úkonů</a:t>
            </a:r>
            <a:r>
              <a:rPr sz="2000" b="1" dirty="0">
                <a:solidFill>
                  <a:srgbClr val="12345B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2345B"/>
                </a:solidFill>
                <a:latin typeface="Arial"/>
              </a:rPr>
              <a:t>péče</a:t>
            </a:r>
            <a:r>
              <a:rPr sz="2000" b="1" dirty="0">
                <a:solidFill>
                  <a:srgbClr val="12345B"/>
                </a:solidFill>
                <a:latin typeface="Arial"/>
              </a:rPr>
              <a:t> o </a:t>
            </a:r>
            <a:r>
              <a:rPr sz="2000" b="1" dirty="0" err="1">
                <a:solidFill>
                  <a:srgbClr val="12345B"/>
                </a:solidFill>
                <a:latin typeface="Arial"/>
              </a:rPr>
              <a:t>zdraví</a:t>
            </a:r>
            <a:r>
              <a:rPr sz="2000" b="1" dirty="0">
                <a:solidFill>
                  <a:srgbClr val="12345B"/>
                </a:solidFill>
                <a:latin typeface="Arial"/>
              </a:rPr>
              <a:t> a </a:t>
            </a:r>
            <a:r>
              <a:rPr sz="2000" b="1" dirty="0" err="1">
                <a:solidFill>
                  <a:srgbClr val="12345B"/>
                </a:solidFill>
                <a:latin typeface="Arial"/>
              </a:rPr>
              <a:t>její</a:t>
            </a:r>
            <a:r>
              <a:rPr sz="2000" b="1" dirty="0">
                <a:solidFill>
                  <a:srgbClr val="12345B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2345B"/>
                </a:solidFill>
                <a:latin typeface="Arial"/>
              </a:rPr>
              <a:t>právní</a:t>
            </a:r>
            <a:r>
              <a:rPr sz="2000" b="1" dirty="0">
                <a:solidFill>
                  <a:srgbClr val="12345B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2345B"/>
                </a:solidFill>
                <a:latin typeface="Arial"/>
              </a:rPr>
              <a:t>souvislosti</a:t>
            </a:r>
            <a:endParaRPr sz="2000" b="1" dirty="0">
              <a:solidFill>
                <a:srgbClr val="12345B"/>
              </a:solidFill>
              <a:latin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104120" y="292608"/>
            <a:ext cx="768096" cy="384048"/>
          </a:xfrm>
          <a:prstGeom prst="roundRect">
            <a:avLst/>
          </a:prstGeom>
          <a:solidFill>
            <a:srgbClr val="EAF5FA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104120" y="292608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005A9C"/>
                </a:solidFill>
                <a:latin typeface="Arial"/>
              </a:rPr>
              <a:t>T  6 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104120" y="756666"/>
            <a:ext cx="768096" cy="384048"/>
          </a:xfrm>
          <a:prstGeom prst="roundRect">
            <a:avLst/>
          </a:prstGeom>
          <a:solidFill>
            <a:srgbClr val="E8F4EB"/>
          </a:solidFill>
          <a:ln>
            <a:solidFill>
              <a:srgbClr val="4F9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104120" y="835849"/>
            <a:ext cx="768096" cy="2431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 dirty="0">
                <a:solidFill>
                  <a:srgbClr val="4F9D69"/>
                </a:solidFill>
                <a:latin typeface="Arial"/>
              </a:rPr>
              <a:t>P  –</a:t>
            </a:r>
            <a:r>
              <a:rPr lang="cs-CZ" sz="1100" b="1" dirty="0">
                <a:solidFill>
                  <a:srgbClr val="4F9D69"/>
                </a:solidFill>
                <a:latin typeface="Arial"/>
              </a:rPr>
              <a:t> 0 h</a:t>
            </a:r>
            <a:endParaRPr sz="1100" b="1" dirty="0">
              <a:solidFill>
                <a:srgbClr val="4F9D69"/>
              </a:solidFill>
              <a:latin typeface="Arial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8912" y="1261872"/>
            <a:ext cx="11283696" cy="841248"/>
          </a:xfrm>
          <a:prstGeom prst="roundRect">
            <a:avLst/>
          </a:prstGeom>
          <a:solidFill>
            <a:srgbClr val="EAF5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1426464"/>
            <a:ext cx="123444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 dirty="0">
                <a:solidFill>
                  <a:srgbClr val="005A9C"/>
                </a:solidFill>
                <a:latin typeface="Arial"/>
              </a:rPr>
              <a:t>CÍL MODULU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1952" y="1362456"/>
            <a:ext cx="9509760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300" b="0" dirty="0" err="1">
                <a:solidFill>
                  <a:srgbClr val="12345B"/>
                </a:solidFill>
                <a:latin typeface="Arial"/>
              </a:rPr>
              <a:t>Orientace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v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právním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rámci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činnosti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,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jejím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obsahu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a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hranicích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vůči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zdravotním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službám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a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běžným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základním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2345B"/>
                </a:solidFill>
                <a:latin typeface="Arial"/>
              </a:rPr>
              <a:t>činnostem</a:t>
            </a:r>
            <a:r>
              <a:rPr sz="1300" b="0" dirty="0">
                <a:solidFill>
                  <a:srgbClr val="12345B"/>
                </a:solidFill>
                <a:latin typeface="Arial"/>
              </a:rPr>
              <a:t> sociálních služeb.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" y="2331720"/>
            <a:ext cx="5468112" cy="3182112"/>
          </a:xfrm>
          <a:prstGeom prst="roundRect">
            <a:avLst/>
          </a:prstGeom>
          <a:solidFill>
            <a:srgbClr val="F5F8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2523744"/>
            <a:ext cx="24688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VYMEZENÍ A LIMITY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852928"/>
            <a:ext cx="4983480" cy="2131353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praktická</a:t>
            </a:r>
            <a:r>
              <a:rPr sz="1600" dirty="0"/>
              <a:t> </a:t>
            </a:r>
            <a:r>
              <a:rPr sz="1600" dirty="0" err="1"/>
              <a:t>uživatelská</a:t>
            </a:r>
            <a:r>
              <a:rPr sz="1600" dirty="0"/>
              <a:t> </a:t>
            </a:r>
            <a:r>
              <a:rPr sz="1600" dirty="0" err="1"/>
              <a:t>asistence</a:t>
            </a:r>
            <a:r>
              <a:rPr sz="1600" dirty="0"/>
              <a:t>, </a:t>
            </a:r>
            <a:r>
              <a:rPr sz="1600" dirty="0" err="1"/>
              <a:t>nikoli</a:t>
            </a:r>
            <a:r>
              <a:rPr sz="1600" dirty="0"/>
              <a:t> </a:t>
            </a:r>
            <a:r>
              <a:rPr sz="1600" dirty="0" err="1"/>
              <a:t>zdravotní</a:t>
            </a:r>
            <a:r>
              <a:rPr sz="1600" dirty="0"/>
              <a:t> </a:t>
            </a:r>
            <a:r>
              <a:rPr sz="1600" dirty="0" err="1"/>
              <a:t>služba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bez </a:t>
            </a:r>
            <a:r>
              <a:rPr sz="1600" dirty="0" err="1"/>
              <a:t>posuzování</a:t>
            </a:r>
            <a:r>
              <a:rPr sz="1600" dirty="0"/>
              <a:t> </a:t>
            </a:r>
            <a:r>
              <a:rPr sz="1600" dirty="0" err="1"/>
              <a:t>zdravotního</a:t>
            </a:r>
            <a:r>
              <a:rPr sz="1600" dirty="0"/>
              <a:t> </a:t>
            </a:r>
            <a:r>
              <a:rPr sz="1600" dirty="0" err="1"/>
              <a:t>stavu</a:t>
            </a:r>
            <a:r>
              <a:rPr sz="1600" dirty="0"/>
              <a:t> a </a:t>
            </a:r>
            <a:r>
              <a:rPr sz="1600" dirty="0" err="1"/>
              <a:t>nastavování</a:t>
            </a:r>
            <a:r>
              <a:rPr sz="1600" dirty="0"/>
              <a:t> </a:t>
            </a:r>
            <a:r>
              <a:rPr sz="1600" dirty="0" err="1"/>
              <a:t>léčebného</a:t>
            </a:r>
            <a:r>
              <a:rPr sz="1600" dirty="0"/>
              <a:t> </a:t>
            </a:r>
            <a:r>
              <a:rPr sz="1600" dirty="0" err="1"/>
              <a:t>režimu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jen</a:t>
            </a:r>
            <a:r>
              <a:rPr sz="1600" dirty="0"/>
              <a:t> </a:t>
            </a:r>
            <a:r>
              <a:rPr sz="1600" dirty="0" err="1"/>
              <a:t>úkony</a:t>
            </a:r>
            <a:r>
              <a:rPr sz="1600" dirty="0"/>
              <a:t>, </a:t>
            </a:r>
            <a:r>
              <a:rPr sz="1600" dirty="0" err="1"/>
              <a:t>které</a:t>
            </a:r>
            <a:r>
              <a:rPr sz="1600" dirty="0"/>
              <a:t> by </a:t>
            </a:r>
            <a:r>
              <a:rPr sz="1600" dirty="0" err="1"/>
              <a:t>klient</a:t>
            </a:r>
            <a:r>
              <a:rPr sz="1600" dirty="0"/>
              <a:t> za </a:t>
            </a:r>
            <a:r>
              <a:rPr sz="1600" dirty="0" err="1"/>
              <a:t>běžných</a:t>
            </a:r>
            <a:r>
              <a:rPr sz="1600" dirty="0"/>
              <a:t> </a:t>
            </a:r>
            <a:r>
              <a:rPr sz="1600" dirty="0" err="1"/>
              <a:t>okolností</a:t>
            </a:r>
            <a:r>
              <a:rPr sz="1600" dirty="0"/>
              <a:t> </a:t>
            </a:r>
            <a:r>
              <a:rPr sz="1600" dirty="0" err="1"/>
              <a:t>provedl</a:t>
            </a:r>
            <a:r>
              <a:rPr sz="1600" dirty="0"/>
              <a:t> </a:t>
            </a:r>
            <a:r>
              <a:rPr sz="1600" dirty="0" err="1"/>
              <a:t>sám</a:t>
            </a:r>
            <a:r>
              <a:rPr lang="cs-CZ" sz="1600" dirty="0"/>
              <a:t> 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při</a:t>
            </a:r>
            <a:r>
              <a:rPr sz="1600" dirty="0"/>
              <a:t> </a:t>
            </a:r>
            <a:r>
              <a:rPr sz="1600" dirty="0" err="1"/>
              <a:t>nejasnosti</a:t>
            </a:r>
            <a:r>
              <a:rPr sz="1600" dirty="0"/>
              <a:t> </a:t>
            </a:r>
            <a:r>
              <a:rPr sz="1600" dirty="0" err="1"/>
              <a:t>nebo</a:t>
            </a:r>
            <a:r>
              <a:rPr sz="1600" dirty="0"/>
              <a:t> </a:t>
            </a:r>
            <a:r>
              <a:rPr sz="1600" dirty="0" err="1"/>
              <a:t>podezření</a:t>
            </a:r>
            <a:r>
              <a:rPr sz="1600" dirty="0"/>
              <a:t> </a:t>
            </a:r>
            <a:r>
              <a:rPr sz="1600" dirty="0" err="1"/>
              <a:t>na</a:t>
            </a:r>
            <a:r>
              <a:rPr sz="1600" dirty="0"/>
              <a:t> </a:t>
            </a:r>
            <a:r>
              <a:rPr sz="1600" dirty="0" err="1"/>
              <a:t>komplikaci</a:t>
            </a:r>
            <a:r>
              <a:rPr sz="1600" dirty="0"/>
              <a:t> </a:t>
            </a:r>
            <a:r>
              <a:rPr sz="1600" dirty="0" err="1"/>
              <a:t>zajistit</a:t>
            </a:r>
            <a:r>
              <a:rPr sz="1600" dirty="0"/>
              <a:t> </a:t>
            </a:r>
            <a:r>
              <a:rPr sz="1600" dirty="0" err="1"/>
              <a:t>návaznost</a:t>
            </a:r>
            <a:r>
              <a:rPr sz="1600" dirty="0"/>
              <a:t> </a:t>
            </a:r>
            <a:r>
              <a:rPr sz="1600" dirty="0" err="1"/>
              <a:t>péče</a:t>
            </a:r>
            <a:r>
              <a:rPr lang="cs-CZ" sz="1600" dirty="0"/>
              <a:t> (laický pečovatel, zdravotní péče)</a:t>
            </a:r>
            <a:endParaRPr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6108192" y="2331720"/>
            <a:ext cx="5614416" cy="3182112"/>
          </a:xfrm>
          <a:prstGeom prst="roundRect">
            <a:avLst/>
          </a:prstGeom>
          <a:solidFill>
            <a:srgbClr val="F7FAFC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45936" y="2523744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OBSAH MODULU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852928"/>
            <a:ext cx="5102352" cy="1677382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právní</a:t>
            </a:r>
            <a:r>
              <a:rPr sz="1600" dirty="0"/>
              <a:t> </a:t>
            </a:r>
            <a:r>
              <a:rPr sz="1600" dirty="0" err="1"/>
              <a:t>rámec</a:t>
            </a:r>
            <a:r>
              <a:rPr sz="1600" dirty="0"/>
              <a:t>: ZSS, </a:t>
            </a:r>
            <a:r>
              <a:rPr sz="1600" dirty="0" err="1"/>
              <a:t>prováděcí</a:t>
            </a:r>
            <a:r>
              <a:rPr sz="1600" dirty="0"/>
              <a:t> </a:t>
            </a:r>
            <a:r>
              <a:rPr sz="1600" dirty="0" err="1"/>
              <a:t>vyhláška</a:t>
            </a:r>
            <a:r>
              <a:rPr sz="1600" dirty="0"/>
              <a:t>, § 37b</a:t>
            </a:r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postavení</a:t>
            </a:r>
            <a:r>
              <a:rPr sz="1600" dirty="0"/>
              <a:t> </a:t>
            </a:r>
            <a:r>
              <a:rPr sz="1600" dirty="0" err="1"/>
              <a:t>činnosti</a:t>
            </a:r>
            <a:r>
              <a:rPr sz="1600" dirty="0"/>
              <a:t> v </a:t>
            </a:r>
            <a:r>
              <a:rPr sz="1600" dirty="0" err="1"/>
              <a:t>systému</a:t>
            </a:r>
            <a:r>
              <a:rPr sz="1600" dirty="0"/>
              <a:t> sociálních služeb</a:t>
            </a:r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hranice</a:t>
            </a:r>
            <a:r>
              <a:rPr sz="1600" dirty="0"/>
              <a:t> sociální a </a:t>
            </a:r>
            <a:r>
              <a:rPr sz="1600" dirty="0" err="1"/>
              <a:t>zdravotní</a:t>
            </a:r>
            <a:r>
              <a:rPr sz="1600" dirty="0"/>
              <a:t> </a:t>
            </a:r>
            <a:r>
              <a:rPr sz="1600" dirty="0" err="1"/>
              <a:t>služby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souhlas</a:t>
            </a:r>
            <a:r>
              <a:rPr sz="1600" dirty="0"/>
              <a:t> </a:t>
            </a:r>
            <a:r>
              <a:rPr sz="1600" dirty="0" err="1"/>
              <a:t>klienta</a:t>
            </a:r>
            <a:r>
              <a:rPr sz="1600" dirty="0"/>
              <a:t>, </a:t>
            </a:r>
            <a:r>
              <a:rPr sz="1600" dirty="0" err="1"/>
              <a:t>smluvní</a:t>
            </a:r>
            <a:r>
              <a:rPr sz="1600" dirty="0"/>
              <a:t> </a:t>
            </a:r>
            <a:r>
              <a:rPr sz="1600" dirty="0" err="1"/>
              <a:t>rámec</a:t>
            </a:r>
            <a:r>
              <a:rPr sz="1600" dirty="0"/>
              <a:t> a </a:t>
            </a:r>
            <a:r>
              <a:rPr sz="1600" dirty="0" err="1"/>
              <a:t>autonomie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dokumentace</a:t>
            </a:r>
            <a:r>
              <a:rPr sz="1600" dirty="0"/>
              <a:t>, </a:t>
            </a:r>
            <a:r>
              <a:rPr sz="1600" dirty="0" err="1"/>
              <a:t>ochrana</a:t>
            </a:r>
            <a:r>
              <a:rPr sz="1600" dirty="0"/>
              <a:t> </a:t>
            </a:r>
            <a:r>
              <a:rPr sz="1600" dirty="0" err="1"/>
              <a:t>osobních</a:t>
            </a:r>
            <a:r>
              <a:rPr sz="1600" dirty="0"/>
              <a:t> </a:t>
            </a:r>
            <a:r>
              <a:rPr sz="1600" dirty="0" err="1"/>
              <a:t>údajů</a:t>
            </a:r>
            <a:r>
              <a:rPr sz="1600" dirty="0"/>
              <a:t> a </a:t>
            </a:r>
            <a:r>
              <a:rPr sz="1600" dirty="0" err="1"/>
              <a:t>rizikové</a:t>
            </a:r>
            <a:r>
              <a:rPr sz="1600" dirty="0"/>
              <a:t> </a:t>
            </a:r>
            <a:r>
              <a:rPr sz="1600" dirty="0" err="1"/>
              <a:t>situace</a:t>
            </a:r>
            <a:endParaRPr sz="1600" dirty="0"/>
          </a:p>
        </p:txBody>
      </p:sp>
      <p:sp>
        <p:nvSpPr>
          <p:cNvPr id="19" name="Rounded Rectangle 18"/>
          <p:cNvSpPr/>
          <p:nvPr/>
        </p:nvSpPr>
        <p:spPr>
          <a:xfrm>
            <a:off x="438912" y="5705856"/>
            <a:ext cx="11283696" cy="585216"/>
          </a:xfrm>
          <a:prstGeom prst="roundRect">
            <a:avLst/>
          </a:prstGeom>
          <a:solidFill>
            <a:srgbClr val="E8F4EB"/>
          </a:solidFill>
          <a:ln>
            <a:solidFill>
              <a:srgbClr val="B7D8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" y="5870448"/>
            <a:ext cx="1481328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4F9D69"/>
                </a:solidFill>
                <a:latin typeface="Arial"/>
              </a:rPr>
              <a:t>PRAKTICKÁ ČÁST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21408" y="5797296"/>
            <a:ext cx="9290304" cy="34747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30" b="0">
                <a:solidFill>
                  <a:srgbClr val="4A5560"/>
                </a:solidFill>
                <a:latin typeface="Arial"/>
              </a:rPr>
              <a:t>U tohoto modulu se praktická část neprovádí.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320040"/>
            <a:ext cx="658368" cy="658368"/>
          </a:xfrm>
          <a:prstGeom prst="round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320040"/>
            <a:ext cx="65836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0432" y="283464"/>
            <a:ext cx="9144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00A6D6"/>
                </a:solidFill>
                <a:latin typeface="Arial"/>
              </a:rPr>
              <a:t>MODUL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502920"/>
            <a:ext cx="873252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>
                <a:solidFill>
                  <a:srgbClr val="12345B"/>
                </a:solidFill>
                <a:latin typeface="Arial"/>
              </a:rPr>
              <a:t>Specifika komunikace týkající se pomoci při zvládání běžných úkonů péče o zdraví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104120" y="292608"/>
            <a:ext cx="768096" cy="384048"/>
          </a:xfrm>
          <a:prstGeom prst="roundRect">
            <a:avLst/>
          </a:prstGeom>
          <a:solidFill>
            <a:srgbClr val="EAF5FA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104120" y="292608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005A9C"/>
                </a:solidFill>
                <a:latin typeface="Arial"/>
              </a:rPr>
              <a:t>T  3 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104120" y="746760"/>
            <a:ext cx="768096" cy="384048"/>
          </a:xfrm>
          <a:prstGeom prst="roundRect">
            <a:avLst/>
          </a:prstGeom>
          <a:solidFill>
            <a:srgbClr val="E8F4EB"/>
          </a:solidFill>
          <a:ln>
            <a:solidFill>
              <a:srgbClr val="4F9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104120" y="740664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 dirty="0">
                <a:solidFill>
                  <a:srgbClr val="4F9D69"/>
                </a:solidFill>
                <a:latin typeface="Arial"/>
              </a:rPr>
              <a:t>P  2 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" y="1261872"/>
            <a:ext cx="11283696" cy="841248"/>
          </a:xfrm>
          <a:prstGeom prst="roundRect">
            <a:avLst/>
          </a:prstGeom>
          <a:solidFill>
            <a:srgbClr val="EAF5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1426464"/>
            <a:ext cx="123444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005A9C"/>
                </a:solidFill>
                <a:latin typeface="Arial"/>
              </a:rPr>
              <a:t>CÍL MODULU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1952" y="1362456"/>
            <a:ext cx="9509760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300" b="0">
                <a:solidFill>
                  <a:srgbClr val="12345B"/>
                </a:solidFill>
                <a:latin typeface="Arial"/>
              </a:rPr>
              <a:t>Rozvoj komunikačních dovedností v situacích se zvýšenými nároky na porozumění, spolupráci a respektování hranic role pracovníka.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" y="2331720"/>
            <a:ext cx="5468112" cy="3182112"/>
          </a:xfrm>
          <a:prstGeom prst="roundRect">
            <a:avLst/>
          </a:prstGeom>
          <a:solidFill>
            <a:srgbClr val="F5F8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2523744"/>
            <a:ext cx="24688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VYMEZENÍ A LIMITY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852928"/>
            <a:ext cx="4983480" cy="2131353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komunikace</a:t>
            </a:r>
            <a:r>
              <a:rPr sz="1600" dirty="0"/>
              <a:t> </a:t>
            </a:r>
            <a:r>
              <a:rPr sz="1600" dirty="0" err="1"/>
              <a:t>podporuje</a:t>
            </a:r>
            <a:r>
              <a:rPr sz="1600" dirty="0"/>
              <a:t> </a:t>
            </a:r>
            <a:r>
              <a:rPr sz="1600" dirty="0" err="1"/>
              <a:t>bezpečné</a:t>
            </a:r>
            <a:r>
              <a:rPr sz="1600" dirty="0"/>
              <a:t> </a:t>
            </a:r>
            <a:r>
              <a:rPr sz="1600" dirty="0" err="1"/>
              <a:t>poskytnutí</a:t>
            </a:r>
            <a:r>
              <a:rPr sz="1600" dirty="0"/>
              <a:t> </a:t>
            </a:r>
            <a:r>
              <a:rPr sz="1600" dirty="0" err="1"/>
              <a:t>pomoci</a:t>
            </a:r>
            <a:r>
              <a:rPr sz="1600" dirty="0"/>
              <a:t>, </a:t>
            </a:r>
            <a:r>
              <a:rPr lang="cs-CZ" sz="1600" dirty="0"/>
              <a:t>klíčové je smluvní vymezení a nastavení návazné dokumentace sociální služby (IP, plán péče, plán rizik)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respekt</a:t>
            </a:r>
            <a:r>
              <a:rPr sz="1600" dirty="0"/>
              <a:t> k </a:t>
            </a:r>
            <a:r>
              <a:rPr sz="1600" dirty="0" err="1"/>
              <a:t>vůli</a:t>
            </a:r>
            <a:r>
              <a:rPr sz="1600" dirty="0"/>
              <a:t> </a:t>
            </a:r>
            <a:r>
              <a:rPr sz="1600" dirty="0" err="1"/>
              <a:t>klienta</a:t>
            </a:r>
            <a:r>
              <a:rPr sz="1600" dirty="0"/>
              <a:t> </a:t>
            </a:r>
            <a:r>
              <a:rPr sz="1600" dirty="0" err="1"/>
              <a:t>včetně</a:t>
            </a:r>
            <a:r>
              <a:rPr sz="1600" dirty="0"/>
              <a:t> </a:t>
            </a:r>
            <a:r>
              <a:rPr sz="1600" dirty="0" err="1"/>
              <a:t>neverbálních</a:t>
            </a:r>
            <a:r>
              <a:rPr sz="1600" dirty="0"/>
              <a:t> </a:t>
            </a:r>
            <a:r>
              <a:rPr sz="1600" dirty="0" err="1"/>
              <a:t>projevů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pomoc </a:t>
            </a:r>
            <a:r>
              <a:rPr sz="1600" dirty="0" err="1"/>
              <a:t>nelze</a:t>
            </a:r>
            <a:r>
              <a:rPr sz="1600" dirty="0"/>
              <a:t> </a:t>
            </a:r>
            <a:r>
              <a:rPr sz="1600" dirty="0" err="1"/>
              <a:t>poskytnout</a:t>
            </a:r>
            <a:r>
              <a:rPr sz="1600" dirty="0"/>
              <a:t> bez </a:t>
            </a:r>
            <a:r>
              <a:rPr sz="1600" dirty="0" err="1"/>
              <a:t>souhlasu</a:t>
            </a:r>
            <a:r>
              <a:rPr sz="1600" dirty="0"/>
              <a:t> </a:t>
            </a:r>
            <a:r>
              <a:rPr sz="1600" dirty="0" err="1"/>
              <a:t>klienta</a:t>
            </a:r>
            <a:r>
              <a:rPr sz="1600" dirty="0"/>
              <a:t> </a:t>
            </a:r>
            <a:r>
              <a:rPr sz="1600" dirty="0" err="1"/>
              <a:t>nebo</a:t>
            </a:r>
            <a:r>
              <a:rPr sz="1600" dirty="0"/>
              <a:t> </a:t>
            </a:r>
            <a:r>
              <a:rPr sz="1600" dirty="0" err="1"/>
              <a:t>oprávněné</a:t>
            </a:r>
            <a:r>
              <a:rPr sz="1600" dirty="0"/>
              <a:t> </a:t>
            </a:r>
            <a:r>
              <a:rPr sz="1600" dirty="0" err="1"/>
              <a:t>osoby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zachování</a:t>
            </a:r>
            <a:r>
              <a:rPr sz="1600" dirty="0"/>
              <a:t> </a:t>
            </a:r>
            <a:r>
              <a:rPr sz="1600" dirty="0" err="1"/>
              <a:t>profesních</a:t>
            </a:r>
            <a:r>
              <a:rPr sz="1600" dirty="0"/>
              <a:t> </a:t>
            </a:r>
            <a:r>
              <a:rPr sz="1600" dirty="0" err="1"/>
              <a:t>hranic</a:t>
            </a:r>
            <a:r>
              <a:rPr sz="1600" dirty="0"/>
              <a:t> a </a:t>
            </a:r>
            <a:r>
              <a:rPr sz="1600" dirty="0" err="1"/>
              <a:t>bezpečné</a:t>
            </a:r>
            <a:r>
              <a:rPr sz="1600" dirty="0"/>
              <a:t> </a:t>
            </a:r>
            <a:r>
              <a:rPr sz="1600" dirty="0" err="1"/>
              <a:t>předání</a:t>
            </a:r>
            <a:r>
              <a:rPr sz="1600" dirty="0"/>
              <a:t> </a:t>
            </a:r>
            <a:r>
              <a:rPr sz="1600" dirty="0" err="1"/>
              <a:t>informací</a:t>
            </a:r>
            <a:endParaRPr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6108192" y="2331720"/>
            <a:ext cx="5614416" cy="3182112"/>
          </a:xfrm>
          <a:prstGeom prst="roundRect">
            <a:avLst/>
          </a:prstGeom>
          <a:solidFill>
            <a:srgbClr val="F7FAFC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45936" y="2523744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OBSAH MODULU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852928"/>
            <a:ext cx="5102352" cy="1677382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respekt</a:t>
            </a:r>
            <a:r>
              <a:rPr sz="1600" dirty="0"/>
              <a:t>, </a:t>
            </a:r>
            <a:r>
              <a:rPr sz="1600" dirty="0" err="1"/>
              <a:t>srozumitelnost</a:t>
            </a:r>
            <a:r>
              <a:rPr sz="1600" dirty="0"/>
              <a:t> a </a:t>
            </a:r>
            <a:r>
              <a:rPr sz="1600" dirty="0" err="1"/>
              <a:t>přiměřenost</a:t>
            </a:r>
            <a:r>
              <a:rPr sz="1600" dirty="0"/>
              <a:t> </a:t>
            </a:r>
            <a:r>
              <a:rPr sz="1600" dirty="0" err="1"/>
              <a:t>komunikace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emoční</a:t>
            </a:r>
            <a:r>
              <a:rPr sz="1600" dirty="0"/>
              <a:t> </a:t>
            </a:r>
            <a:r>
              <a:rPr sz="1600" dirty="0" err="1"/>
              <a:t>zátěž</a:t>
            </a:r>
            <a:r>
              <a:rPr sz="1600" dirty="0"/>
              <a:t>, </a:t>
            </a:r>
            <a:r>
              <a:rPr sz="1600" dirty="0" err="1"/>
              <a:t>nejistota</a:t>
            </a:r>
            <a:r>
              <a:rPr sz="1600" dirty="0"/>
              <a:t>, </a:t>
            </a:r>
            <a:r>
              <a:rPr sz="1600" dirty="0" err="1"/>
              <a:t>odpor</a:t>
            </a:r>
            <a:r>
              <a:rPr sz="1600" dirty="0"/>
              <a:t> a </a:t>
            </a:r>
            <a:r>
              <a:rPr sz="1600" dirty="0" err="1"/>
              <a:t>odmítnutí</a:t>
            </a:r>
            <a:r>
              <a:rPr sz="1600" dirty="0"/>
              <a:t> </a:t>
            </a:r>
            <a:r>
              <a:rPr sz="1600" dirty="0" err="1"/>
              <a:t>úkonu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komunikace</a:t>
            </a:r>
            <a:r>
              <a:rPr sz="1600" dirty="0"/>
              <a:t> </a:t>
            </a:r>
            <a:r>
              <a:rPr sz="1600" dirty="0" err="1"/>
              <a:t>při</a:t>
            </a:r>
            <a:r>
              <a:rPr sz="1600" dirty="0"/>
              <a:t> </a:t>
            </a:r>
            <a:r>
              <a:rPr sz="1600" dirty="0" err="1"/>
              <a:t>kognitivním</a:t>
            </a:r>
            <a:r>
              <a:rPr sz="1600" dirty="0"/>
              <a:t>, </a:t>
            </a:r>
            <a:r>
              <a:rPr sz="1600" dirty="0" err="1"/>
              <a:t>smyslovém</a:t>
            </a:r>
            <a:r>
              <a:rPr sz="1600" dirty="0"/>
              <a:t> </a:t>
            </a:r>
            <a:r>
              <a:rPr sz="1600" dirty="0" err="1"/>
              <a:t>či</a:t>
            </a:r>
            <a:r>
              <a:rPr sz="1600" dirty="0"/>
              <a:t> </a:t>
            </a:r>
            <a:r>
              <a:rPr sz="1600" dirty="0" err="1"/>
              <a:t>řečovém</a:t>
            </a:r>
            <a:r>
              <a:rPr sz="1600" dirty="0"/>
              <a:t> </a:t>
            </a:r>
            <a:r>
              <a:rPr sz="1600" dirty="0" err="1"/>
              <a:t>omezení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komunikace</a:t>
            </a:r>
            <a:r>
              <a:rPr sz="1600" dirty="0"/>
              <a:t> s </a:t>
            </a:r>
            <a:r>
              <a:rPr sz="1600" dirty="0" err="1"/>
              <a:t>rodinou</a:t>
            </a:r>
            <a:r>
              <a:rPr sz="1600" dirty="0"/>
              <a:t> a </a:t>
            </a:r>
            <a:r>
              <a:rPr sz="1600" dirty="0" err="1"/>
              <a:t>blízkými</a:t>
            </a:r>
            <a:r>
              <a:rPr sz="1600" dirty="0"/>
              <a:t> </a:t>
            </a:r>
            <a:r>
              <a:rPr sz="1600" dirty="0" err="1"/>
              <a:t>osobami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návaznost</a:t>
            </a:r>
            <a:r>
              <a:rPr sz="1600" dirty="0"/>
              <a:t> </a:t>
            </a:r>
            <a:r>
              <a:rPr sz="1600" dirty="0" err="1"/>
              <a:t>na</a:t>
            </a:r>
            <a:r>
              <a:rPr sz="1600" dirty="0"/>
              <a:t> </a:t>
            </a:r>
            <a:r>
              <a:rPr sz="1600" dirty="0" err="1"/>
              <a:t>individuální</a:t>
            </a:r>
            <a:r>
              <a:rPr sz="1600" dirty="0"/>
              <a:t> </a:t>
            </a:r>
            <a:r>
              <a:rPr sz="1600" dirty="0" err="1"/>
              <a:t>plán</a:t>
            </a:r>
            <a:r>
              <a:rPr sz="1600" dirty="0"/>
              <a:t> a </a:t>
            </a:r>
            <a:r>
              <a:rPr sz="1600" dirty="0" err="1"/>
              <a:t>dokumentaci</a:t>
            </a:r>
            <a:endParaRPr sz="1600" dirty="0"/>
          </a:p>
        </p:txBody>
      </p:sp>
      <p:sp>
        <p:nvSpPr>
          <p:cNvPr id="19" name="Rounded Rectangle 18"/>
          <p:cNvSpPr/>
          <p:nvPr/>
        </p:nvSpPr>
        <p:spPr>
          <a:xfrm>
            <a:off x="438912" y="5705856"/>
            <a:ext cx="11283696" cy="585216"/>
          </a:xfrm>
          <a:prstGeom prst="roundRect">
            <a:avLst/>
          </a:prstGeom>
          <a:solidFill>
            <a:srgbClr val="E8F4EB"/>
          </a:solidFill>
          <a:ln>
            <a:solidFill>
              <a:srgbClr val="B7D8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" y="5870448"/>
            <a:ext cx="1481328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4F9D69"/>
                </a:solidFill>
                <a:latin typeface="Arial"/>
              </a:rPr>
              <a:t>PRAKTICKÁ ČÁST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21408" y="5797296"/>
            <a:ext cx="9290304" cy="34747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30" b="0">
                <a:solidFill>
                  <a:srgbClr val="4A5560"/>
                </a:solidFill>
                <a:latin typeface="Arial"/>
              </a:rPr>
              <a:t>Nácvik modelových situací, práce s neverbálními projevy, podpora aktivní účasti a komunikace při odmítání úkonu.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320040"/>
            <a:ext cx="658368" cy="658368"/>
          </a:xfrm>
          <a:prstGeom prst="round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320040"/>
            <a:ext cx="65836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0432" y="283464"/>
            <a:ext cx="9144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00A6D6"/>
                </a:solidFill>
                <a:latin typeface="Arial"/>
              </a:rPr>
              <a:t>MODUL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502920"/>
            <a:ext cx="873252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>
                <a:solidFill>
                  <a:srgbClr val="12345B"/>
                </a:solidFill>
                <a:latin typeface="Arial"/>
              </a:rPr>
              <a:t>Hygienické a bezpečnostní aspekty pomoci při zvládání běžných úkonů péče o zdraví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104120" y="292608"/>
            <a:ext cx="768096" cy="384048"/>
          </a:xfrm>
          <a:prstGeom prst="roundRect">
            <a:avLst/>
          </a:prstGeom>
          <a:solidFill>
            <a:srgbClr val="EAF5FA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104120" y="292608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005A9C"/>
                </a:solidFill>
                <a:latin typeface="Arial"/>
              </a:rPr>
              <a:t>T  3 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104120" y="768096"/>
            <a:ext cx="768096" cy="384048"/>
          </a:xfrm>
          <a:prstGeom prst="roundRect">
            <a:avLst/>
          </a:prstGeom>
          <a:solidFill>
            <a:srgbClr val="E8F4EB"/>
          </a:solidFill>
          <a:ln>
            <a:solidFill>
              <a:srgbClr val="4F9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104120" y="747903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4F9D69"/>
                </a:solidFill>
                <a:latin typeface="Arial"/>
              </a:rPr>
              <a:t>P  3 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" y="1261872"/>
            <a:ext cx="11283696" cy="841248"/>
          </a:xfrm>
          <a:prstGeom prst="roundRect">
            <a:avLst/>
          </a:prstGeom>
          <a:solidFill>
            <a:srgbClr val="EAF5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1426464"/>
            <a:ext cx="123444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005A9C"/>
                </a:solidFill>
                <a:latin typeface="Arial"/>
              </a:rPr>
              <a:t>CÍL MODULU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1952" y="1362456"/>
            <a:ext cx="9509760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300" b="0">
                <a:solidFill>
                  <a:srgbClr val="12345B"/>
                </a:solidFill>
                <a:latin typeface="Arial"/>
              </a:rPr>
              <a:t>Příprava na bezpečné a hygienické poskytování pomoci v podmínkách sociální služby, zejména v domácím prostředí klienta.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" y="2355342"/>
            <a:ext cx="5468112" cy="3182112"/>
          </a:xfrm>
          <a:prstGeom prst="roundRect">
            <a:avLst/>
          </a:prstGeom>
          <a:solidFill>
            <a:srgbClr val="F5F8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2523744"/>
            <a:ext cx="24688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VYMEZENÍ A LIMITY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852928"/>
            <a:ext cx="4983480" cy="2131353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ochrana</a:t>
            </a:r>
            <a:r>
              <a:rPr sz="1600" dirty="0"/>
              <a:t> </a:t>
            </a:r>
            <a:r>
              <a:rPr sz="1600" dirty="0" err="1"/>
              <a:t>zdraví</a:t>
            </a:r>
            <a:r>
              <a:rPr sz="1600" dirty="0"/>
              <a:t> </a:t>
            </a:r>
            <a:r>
              <a:rPr sz="1600" dirty="0" err="1"/>
              <a:t>klienta</a:t>
            </a:r>
            <a:r>
              <a:rPr sz="1600" dirty="0"/>
              <a:t> </a:t>
            </a:r>
            <a:r>
              <a:rPr sz="1600" dirty="0" err="1"/>
              <a:t>i</a:t>
            </a:r>
            <a:r>
              <a:rPr sz="1600" dirty="0"/>
              <a:t> </a:t>
            </a:r>
            <a:r>
              <a:rPr sz="1600" dirty="0" err="1"/>
              <a:t>pracovníka</a:t>
            </a:r>
            <a:r>
              <a:rPr sz="1600" dirty="0"/>
              <a:t> bez </a:t>
            </a:r>
            <a:r>
              <a:rPr sz="1600" dirty="0" err="1"/>
              <a:t>provádění</a:t>
            </a:r>
            <a:r>
              <a:rPr sz="1600" dirty="0"/>
              <a:t> </a:t>
            </a:r>
            <a:r>
              <a:rPr sz="1600" dirty="0" err="1"/>
              <a:t>zdravotních</a:t>
            </a:r>
            <a:r>
              <a:rPr sz="1600" dirty="0"/>
              <a:t> </a:t>
            </a:r>
            <a:r>
              <a:rPr sz="1600" dirty="0" err="1"/>
              <a:t>úkonů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bez </a:t>
            </a:r>
            <a:r>
              <a:rPr sz="1600" dirty="0" err="1"/>
              <a:t>odborného</a:t>
            </a:r>
            <a:r>
              <a:rPr sz="1600" dirty="0"/>
              <a:t> </a:t>
            </a:r>
            <a:r>
              <a:rPr sz="1600" dirty="0" err="1"/>
              <a:t>posouzení</a:t>
            </a:r>
            <a:r>
              <a:rPr sz="1600" dirty="0"/>
              <a:t> </a:t>
            </a:r>
            <a:r>
              <a:rPr sz="1600" dirty="0" err="1"/>
              <a:t>zdravotního</a:t>
            </a:r>
            <a:r>
              <a:rPr sz="1600" dirty="0"/>
              <a:t> </a:t>
            </a:r>
            <a:r>
              <a:rPr sz="1600" dirty="0" err="1"/>
              <a:t>stavu</a:t>
            </a:r>
            <a:r>
              <a:rPr sz="1600" dirty="0"/>
              <a:t> </a:t>
            </a:r>
            <a:r>
              <a:rPr sz="1600" dirty="0" err="1"/>
              <a:t>či</a:t>
            </a:r>
            <a:r>
              <a:rPr sz="1600" dirty="0"/>
              <a:t> </a:t>
            </a:r>
            <a:r>
              <a:rPr sz="1600" dirty="0" err="1"/>
              <a:t>epidemiologického</a:t>
            </a:r>
            <a:r>
              <a:rPr sz="1600" dirty="0"/>
              <a:t> </a:t>
            </a:r>
            <a:r>
              <a:rPr sz="1600" dirty="0" err="1"/>
              <a:t>hodnocení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podpora</a:t>
            </a:r>
            <a:r>
              <a:rPr sz="1600" dirty="0"/>
              <a:t> je </a:t>
            </a:r>
            <a:r>
              <a:rPr sz="1600" dirty="0" err="1"/>
              <a:t>omezena</a:t>
            </a:r>
            <a:r>
              <a:rPr sz="1600" dirty="0"/>
              <a:t> </a:t>
            </a:r>
            <a:r>
              <a:rPr sz="1600" dirty="0" err="1"/>
              <a:t>na</a:t>
            </a:r>
            <a:r>
              <a:rPr sz="1600" dirty="0"/>
              <a:t> </a:t>
            </a:r>
            <a:r>
              <a:rPr sz="1600" dirty="0" err="1"/>
              <a:t>běžné</a:t>
            </a:r>
            <a:r>
              <a:rPr sz="1600" dirty="0"/>
              <a:t> </a:t>
            </a:r>
            <a:r>
              <a:rPr sz="1600" dirty="0" err="1"/>
              <a:t>úkony</a:t>
            </a:r>
            <a:r>
              <a:rPr sz="1600" dirty="0"/>
              <a:t> a </a:t>
            </a:r>
            <a:r>
              <a:rPr sz="1600" dirty="0" err="1"/>
              <a:t>prevenci</a:t>
            </a:r>
            <a:r>
              <a:rPr sz="1600" dirty="0"/>
              <a:t> </a:t>
            </a:r>
            <a:r>
              <a:rPr sz="1600" dirty="0" err="1"/>
              <a:t>rizik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při</a:t>
            </a:r>
            <a:r>
              <a:rPr sz="1600" dirty="0"/>
              <a:t> </a:t>
            </a:r>
            <a:r>
              <a:rPr sz="1600" dirty="0" err="1"/>
              <a:t>hygienickém</a:t>
            </a:r>
            <a:r>
              <a:rPr sz="1600" dirty="0"/>
              <a:t> </a:t>
            </a:r>
            <a:r>
              <a:rPr sz="1600" dirty="0" err="1"/>
              <a:t>nebo</a:t>
            </a:r>
            <a:r>
              <a:rPr sz="1600" dirty="0"/>
              <a:t> </a:t>
            </a:r>
            <a:r>
              <a:rPr sz="1600" dirty="0" err="1"/>
              <a:t>zdravotním</a:t>
            </a:r>
            <a:r>
              <a:rPr sz="1600" dirty="0"/>
              <a:t> </a:t>
            </a:r>
            <a:r>
              <a:rPr sz="1600" dirty="0" err="1"/>
              <a:t>riziku</a:t>
            </a:r>
            <a:r>
              <a:rPr sz="1600" dirty="0"/>
              <a:t> </a:t>
            </a:r>
            <a:r>
              <a:rPr sz="1600" dirty="0" err="1"/>
              <a:t>informovat</a:t>
            </a:r>
            <a:r>
              <a:rPr sz="1600" dirty="0"/>
              <a:t> a </a:t>
            </a:r>
            <a:r>
              <a:rPr sz="1600" dirty="0" err="1"/>
              <a:t>zajistit</a:t>
            </a:r>
            <a:r>
              <a:rPr sz="1600" dirty="0"/>
              <a:t> </a:t>
            </a:r>
            <a:r>
              <a:rPr sz="1600" dirty="0" err="1"/>
              <a:t>návaznost</a:t>
            </a:r>
            <a:r>
              <a:rPr sz="1600" dirty="0"/>
              <a:t> </a:t>
            </a:r>
            <a:r>
              <a:rPr sz="1600" dirty="0" err="1"/>
              <a:t>péče</a:t>
            </a:r>
            <a:endParaRPr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6108192" y="2331720"/>
            <a:ext cx="5614416" cy="3182112"/>
          </a:xfrm>
          <a:prstGeom prst="roundRect">
            <a:avLst/>
          </a:prstGeom>
          <a:solidFill>
            <a:srgbClr val="F7FAFC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45936" y="2523744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OBSAH MODULU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852928"/>
            <a:ext cx="5102352" cy="1677382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základní</a:t>
            </a:r>
            <a:r>
              <a:rPr sz="1600" dirty="0"/>
              <a:t> </a:t>
            </a:r>
            <a:r>
              <a:rPr sz="1600" dirty="0" err="1"/>
              <a:t>hygienické</a:t>
            </a:r>
            <a:r>
              <a:rPr sz="1600" dirty="0"/>
              <a:t> </a:t>
            </a:r>
            <a:r>
              <a:rPr sz="1600" dirty="0" err="1"/>
              <a:t>zásady</a:t>
            </a:r>
            <a:r>
              <a:rPr sz="1600" dirty="0"/>
              <a:t> a </a:t>
            </a:r>
            <a:r>
              <a:rPr sz="1600" dirty="0" err="1"/>
              <a:t>ochranné</a:t>
            </a:r>
            <a:r>
              <a:rPr sz="1600" dirty="0"/>
              <a:t> </a:t>
            </a:r>
            <a:r>
              <a:rPr sz="1600" dirty="0" err="1"/>
              <a:t>prostředky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podmínky</a:t>
            </a:r>
            <a:r>
              <a:rPr sz="1600" dirty="0"/>
              <a:t> </a:t>
            </a:r>
            <a:r>
              <a:rPr sz="1600" dirty="0" err="1"/>
              <a:t>domácího</a:t>
            </a:r>
            <a:r>
              <a:rPr sz="1600" dirty="0"/>
              <a:t> </a:t>
            </a:r>
            <a:r>
              <a:rPr sz="1600" dirty="0" err="1"/>
              <a:t>prostředí</a:t>
            </a:r>
            <a:r>
              <a:rPr sz="1600" dirty="0"/>
              <a:t> </a:t>
            </a:r>
            <a:r>
              <a:rPr sz="1600" dirty="0" err="1"/>
              <a:t>klienta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manipulace</a:t>
            </a:r>
            <a:r>
              <a:rPr sz="1600" dirty="0"/>
              <a:t> s </a:t>
            </a:r>
            <a:r>
              <a:rPr sz="1600" dirty="0" err="1"/>
              <a:t>pomůckami</a:t>
            </a:r>
            <a:r>
              <a:rPr sz="1600" dirty="0"/>
              <a:t> a </a:t>
            </a:r>
            <a:r>
              <a:rPr sz="1600" dirty="0" err="1"/>
              <a:t>jejich</a:t>
            </a:r>
            <a:r>
              <a:rPr sz="1600" dirty="0"/>
              <a:t> </a:t>
            </a:r>
            <a:r>
              <a:rPr sz="1600" dirty="0" err="1"/>
              <a:t>udržování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biologický</a:t>
            </a:r>
            <a:r>
              <a:rPr sz="1600" dirty="0"/>
              <a:t> </a:t>
            </a:r>
            <a:r>
              <a:rPr sz="1600" dirty="0" err="1"/>
              <a:t>materiál</a:t>
            </a:r>
            <a:r>
              <a:rPr sz="1600" dirty="0"/>
              <a:t> a </a:t>
            </a:r>
            <a:r>
              <a:rPr sz="1600" dirty="0" err="1"/>
              <a:t>prevence</a:t>
            </a:r>
            <a:r>
              <a:rPr sz="1600" dirty="0"/>
              <a:t> </a:t>
            </a:r>
            <a:r>
              <a:rPr sz="1600" dirty="0" err="1"/>
              <a:t>kontaminace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rozpoznání</a:t>
            </a:r>
            <a:r>
              <a:rPr sz="1600" dirty="0"/>
              <a:t> </a:t>
            </a:r>
            <a:r>
              <a:rPr sz="1600" dirty="0" err="1"/>
              <a:t>rizik</a:t>
            </a:r>
            <a:r>
              <a:rPr sz="1600" dirty="0"/>
              <a:t> a </a:t>
            </a:r>
            <a:r>
              <a:rPr sz="1600" dirty="0" err="1"/>
              <a:t>bezpečný</a:t>
            </a:r>
            <a:r>
              <a:rPr sz="1600" dirty="0"/>
              <a:t> </a:t>
            </a:r>
            <a:r>
              <a:rPr sz="1600" dirty="0" err="1"/>
              <a:t>pohyb</a:t>
            </a:r>
            <a:r>
              <a:rPr sz="1600" dirty="0"/>
              <a:t> v </a:t>
            </a:r>
            <a:r>
              <a:rPr sz="1600" dirty="0" err="1"/>
              <a:t>omezeném</a:t>
            </a:r>
            <a:r>
              <a:rPr sz="1600" dirty="0"/>
              <a:t> </a:t>
            </a:r>
            <a:r>
              <a:rPr sz="1600" dirty="0" err="1"/>
              <a:t>prostoru</a:t>
            </a:r>
            <a:endParaRPr sz="1600" dirty="0"/>
          </a:p>
        </p:txBody>
      </p:sp>
      <p:sp>
        <p:nvSpPr>
          <p:cNvPr id="19" name="Rounded Rectangle 18"/>
          <p:cNvSpPr/>
          <p:nvPr/>
        </p:nvSpPr>
        <p:spPr>
          <a:xfrm>
            <a:off x="438912" y="5705856"/>
            <a:ext cx="11283696" cy="585216"/>
          </a:xfrm>
          <a:prstGeom prst="roundRect">
            <a:avLst/>
          </a:prstGeom>
          <a:solidFill>
            <a:srgbClr val="E8F4EB"/>
          </a:solidFill>
          <a:ln>
            <a:solidFill>
              <a:srgbClr val="B7D8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" y="5870448"/>
            <a:ext cx="1481328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4F9D69"/>
                </a:solidFill>
                <a:latin typeface="Arial"/>
              </a:rPr>
              <a:t>PRAKTICKÁ ČÁST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21408" y="5847152"/>
            <a:ext cx="9290304" cy="247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30" b="0" dirty="0" err="1">
                <a:solidFill>
                  <a:srgbClr val="4A5560"/>
                </a:solidFill>
                <a:latin typeface="Arial"/>
              </a:rPr>
              <a:t>Nácvik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hygienických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postupů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,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používání</a:t>
            </a:r>
            <a:r>
              <a:rPr lang="cs-CZ" sz="1130" b="0" dirty="0">
                <a:solidFill>
                  <a:srgbClr val="4A5560"/>
                </a:solidFill>
                <a:latin typeface="Arial"/>
              </a:rPr>
              <a:t> a znalost potřeby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ochranných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pomůcek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a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zvládání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znečištění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či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kontaktu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s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biologickým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materiálem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320040"/>
            <a:ext cx="658368" cy="658368"/>
          </a:xfrm>
          <a:prstGeom prst="round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320040"/>
            <a:ext cx="65836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0432" y="283464"/>
            <a:ext cx="9144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00A6D6"/>
                </a:solidFill>
                <a:latin typeface="Arial"/>
              </a:rPr>
              <a:t>MODUL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502920"/>
            <a:ext cx="873252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>
                <a:solidFill>
                  <a:srgbClr val="12345B"/>
                </a:solidFill>
                <a:latin typeface="Arial"/>
              </a:rPr>
              <a:t>Pomoc při užití humánního léčivého přípravku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104120" y="292608"/>
            <a:ext cx="768096" cy="384048"/>
          </a:xfrm>
          <a:prstGeom prst="roundRect">
            <a:avLst/>
          </a:prstGeom>
          <a:solidFill>
            <a:srgbClr val="EAF5FA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104120" y="292608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005A9C"/>
                </a:solidFill>
                <a:latin typeface="Arial"/>
              </a:rPr>
              <a:t>T  3 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104120" y="753999"/>
            <a:ext cx="768096" cy="384048"/>
          </a:xfrm>
          <a:prstGeom prst="roundRect">
            <a:avLst/>
          </a:prstGeom>
          <a:solidFill>
            <a:srgbClr val="E8F4EB"/>
          </a:solidFill>
          <a:ln>
            <a:solidFill>
              <a:srgbClr val="4F9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104120" y="740664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 dirty="0">
                <a:solidFill>
                  <a:srgbClr val="4F9D69"/>
                </a:solidFill>
                <a:latin typeface="Arial"/>
              </a:rPr>
              <a:t>P  4 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" y="1261872"/>
            <a:ext cx="11283696" cy="841248"/>
          </a:xfrm>
          <a:prstGeom prst="roundRect">
            <a:avLst/>
          </a:prstGeom>
          <a:solidFill>
            <a:srgbClr val="EAF5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1426464"/>
            <a:ext cx="123444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005A9C"/>
                </a:solidFill>
                <a:latin typeface="Arial"/>
              </a:rPr>
              <a:t>CÍL MODULU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1952" y="1362456"/>
            <a:ext cx="9509760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300" b="0">
                <a:solidFill>
                  <a:srgbClr val="12345B"/>
                </a:solidFill>
                <a:latin typeface="Arial"/>
              </a:rPr>
              <a:t>Bezpečná praktická uživatelská asistence při užití již připraveného léčivého přípravku v rozsahu kompetencí pracovníka v sociálních službách.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" y="2331720"/>
            <a:ext cx="5468112" cy="3182112"/>
          </a:xfrm>
          <a:prstGeom prst="roundRect">
            <a:avLst/>
          </a:prstGeom>
          <a:solidFill>
            <a:srgbClr val="F5F8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2523744"/>
            <a:ext cx="24688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VYMEZENÍ A LIMITY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852928"/>
            <a:ext cx="4983480" cy="1923604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nejde</a:t>
            </a:r>
            <a:r>
              <a:rPr sz="1600" dirty="0"/>
              <a:t> o </a:t>
            </a:r>
            <a:r>
              <a:rPr sz="1600" dirty="0" err="1"/>
              <a:t>podávání</a:t>
            </a:r>
            <a:r>
              <a:rPr sz="1600" dirty="0"/>
              <a:t> </a:t>
            </a:r>
            <a:r>
              <a:rPr sz="1600" dirty="0" err="1"/>
              <a:t>léčiv</a:t>
            </a:r>
            <a:r>
              <a:rPr sz="1600" dirty="0"/>
              <a:t> ani </a:t>
            </a:r>
            <a:r>
              <a:rPr sz="1600" dirty="0" err="1"/>
              <a:t>zdravotní</a:t>
            </a:r>
            <a:r>
              <a:rPr sz="1600" dirty="0"/>
              <a:t> </a:t>
            </a:r>
            <a:r>
              <a:rPr sz="1600" dirty="0" err="1"/>
              <a:t>službu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bez </a:t>
            </a:r>
            <a:r>
              <a:rPr sz="1600" dirty="0" err="1"/>
              <a:t>přípravy</a:t>
            </a:r>
            <a:r>
              <a:rPr sz="1600" dirty="0"/>
              <a:t>, </a:t>
            </a:r>
            <a:r>
              <a:rPr sz="1600" dirty="0" err="1"/>
              <a:t>dávkování</a:t>
            </a:r>
            <a:r>
              <a:rPr sz="1600" dirty="0"/>
              <a:t> a </a:t>
            </a:r>
            <a:r>
              <a:rPr sz="1600" dirty="0" err="1"/>
              <a:t>rozhodování</a:t>
            </a:r>
            <a:r>
              <a:rPr sz="1600" dirty="0"/>
              <a:t> o </a:t>
            </a:r>
            <a:r>
              <a:rPr sz="1600" dirty="0" err="1"/>
              <a:t>léčbě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bez </a:t>
            </a:r>
            <a:r>
              <a:rPr sz="1600" dirty="0" err="1"/>
              <a:t>posuzování</a:t>
            </a:r>
            <a:r>
              <a:rPr sz="1600" dirty="0"/>
              <a:t> </a:t>
            </a:r>
            <a:r>
              <a:rPr sz="1600" dirty="0" err="1"/>
              <a:t>stavu</a:t>
            </a:r>
            <a:r>
              <a:rPr sz="1600" dirty="0"/>
              <a:t> a </a:t>
            </a:r>
            <a:r>
              <a:rPr sz="1600" dirty="0" err="1"/>
              <a:t>interpretace</a:t>
            </a:r>
            <a:r>
              <a:rPr sz="1600" dirty="0"/>
              <a:t> </a:t>
            </a:r>
            <a:r>
              <a:rPr sz="1600" dirty="0" err="1"/>
              <a:t>účinku</a:t>
            </a:r>
            <a:r>
              <a:rPr sz="1600" dirty="0"/>
              <a:t> </a:t>
            </a:r>
            <a:r>
              <a:rPr sz="1600" dirty="0" err="1"/>
              <a:t>léčiva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pouze</a:t>
            </a:r>
            <a:r>
              <a:rPr sz="1600" dirty="0"/>
              <a:t> </a:t>
            </a:r>
            <a:r>
              <a:rPr sz="1600" dirty="0" err="1"/>
              <a:t>neinvazivní</a:t>
            </a:r>
            <a:r>
              <a:rPr sz="1600" dirty="0"/>
              <a:t> </a:t>
            </a:r>
            <a:r>
              <a:rPr sz="1600" dirty="0" err="1"/>
              <a:t>způsoby</a:t>
            </a:r>
            <a:r>
              <a:rPr sz="1600" dirty="0"/>
              <a:t> </a:t>
            </a:r>
            <a:r>
              <a:rPr sz="1600" dirty="0" err="1"/>
              <a:t>užití</a:t>
            </a:r>
            <a:r>
              <a:rPr sz="1600" dirty="0"/>
              <a:t> bez </a:t>
            </a:r>
            <a:r>
              <a:rPr sz="1600" dirty="0" err="1"/>
              <a:t>porušení</a:t>
            </a:r>
            <a:r>
              <a:rPr sz="1600" dirty="0"/>
              <a:t> integrity </a:t>
            </a:r>
            <a:r>
              <a:rPr sz="1600" dirty="0" err="1"/>
              <a:t>těla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při</a:t>
            </a:r>
            <a:r>
              <a:rPr sz="1600" dirty="0"/>
              <a:t> </a:t>
            </a:r>
            <a:r>
              <a:rPr sz="1600" dirty="0" err="1"/>
              <a:t>nejasnosti</a:t>
            </a:r>
            <a:r>
              <a:rPr sz="1600" dirty="0"/>
              <a:t> </a:t>
            </a:r>
            <a:r>
              <a:rPr sz="1600" dirty="0" err="1"/>
              <a:t>nebo</a:t>
            </a:r>
            <a:r>
              <a:rPr sz="1600" dirty="0"/>
              <a:t> </a:t>
            </a:r>
            <a:r>
              <a:rPr sz="1600" dirty="0" err="1"/>
              <a:t>riziku</a:t>
            </a:r>
            <a:r>
              <a:rPr sz="1600" dirty="0"/>
              <a:t> </a:t>
            </a:r>
            <a:r>
              <a:rPr sz="1600" dirty="0" err="1"/>
              <a:t>úkon</a:t>
            </a:r>
            <a:r>
              <a:rPr sz="1600" dirty="0"/>
              <a:t> </a:t>
            </a:r>
            <a:r>
              <a:rPr sz="1600" dirty="0" err="1"/>
              <a:t>neprovést</a:t>
            </a:r>
            <a:r>
              <a:rPr sz="1600" dirty="0"/>
              <a:t> a </a:t>
            </a:r>
            <a:r>
              <a:rPr sz="1600" dirty="0" err="1"/>
              <a:t>zajistit</a:t>
            </a:r>
            <a:r>
              <a:rPr sz="1600" dirty="0"/>
              <a:t> </a:t>
            </a:r>
            <a:r>
              <a:rPr sz="1600" dirty="0" err="1"/>
              <a:t>návaznost</a:t>
            </a:r>
            <a:r>
              <a:rPr sz="1600" dirty="0"/>
              <a:t> </a:t>
            </a:r>
            <a:r>
              <a:rPr sz="1600" dirty="0" err="1"/>
              <a:t>péče</a:t>
            </a:r>
            <a:endParaRPr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6108192" y="2331720"/>
            <a:ext cx="5614416" cy="3182112"/>
          </a:xfrm>
          <a:prstGeom prst="roundRect">
            <a:avLst/>
          </a:prstGeom>
          <a:solidFill>
            <a:srgbClr val="F7FAFC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45936" y="2523744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OBSAH MODULU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852928"/>
            <a:ext cx="5102352" cy="1431161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charakter</a:t>
            </a:r>
            <a:r>
              <a:rPr sz="1600" dirty="0"/>
              <a:t> </a:t>
            </a:r>
            <a:r>
              <a:rPr sz="1600" dirty="0" err="1"/>
              <a:t>asistence</a:t>
            </a:r>
            <a:r>
              <a:rPr sz="1600" dirty="0"/>
              <a:t> a </a:t>
            </a:r>
            <a:r>
              <a:rPr sz="1600" dirty="0" err="1"/>
              <a:t>hranice</a:t>
            </a:r>
            <a:r>
              <a:rPr sz="1600" dirty="0"/>
              <a:t> </a:t>
            </a:r>
            <a:r>
              <a:rPr sz="1600" dirty="0" err="1"/>
              <a:t>zdravotního</a:t>
            </a:r>
            <a:r>
              <a:rPr sz="1600" dirty="0"/>
              <a:t> </a:t>
            </a:r>
            <a:r>
              <a:rPr sz="1600" dirty="0" err="1"/>
              <a:t>výkonu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bezpečná</a:t>
            </a:r>
            <a:r>
              <a:rPr sz="1600" dirty="0"/>
              <a:t> </a:t>
            </a:r>
            <a:r>
              <a:rPr sz="1600" dirty="0" err="1"/>
              <a:t>manipulace</a:t>
            </a:r>
            <a:r>
              <a:rPr sz="1600" dirty="0"/>
              <a:t>, </a:t>
            </a:r>
            <a:r>
              <a:rPr sz="1600" dirty="0" err="1"/>
              <a:t>návod</a:t>
            </a:r>
            <a:r>
              <a:rPr sz="1600" dirty="0"/>
              <a:t> k </a:t>
            </a:r>
            <a:r>
              <a:rPr sz="1600" dirty="0" err="1"/>
              <a:t>užití</a:t>
            </a:r>
            <a:r>
              <a:rPr sz="1600" dirty="0"/>
              <a:t> a </a:t>
            </a:r>
            <a:r>
              <a:rPr sz="1600" dirty="0" err="1"/>
              <a:t>uchovávání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komunikace</a:t>
            </a:r>
            <a:r>
              <a:rPr sz="1600" dirty="0"/>
              <a:t> a </a:t>
            </a:r>
            <a:r>
              <a:rPr sz="1600" dirty="0" err="1"/>
              <a:t>aktivní</a:t>
            </a:r>
            <a:r>
              <a:rPr sz="1600" dirty="0"/>
              <a:t> </a:t>
            </a:r>
            <a:r>
              <a:rPr sz="1600" dirty="0" err="1"/>
              <a:t>účast</a:t>
            </a:r>
            <a:r>
              <a:rPr sz="1600" dirty="0"/>
              <a:t> </a:t>
            </a:r>
            <a:r>
              <a:rPr sz="1600" dirty="0" err="1"/>
              <a:t>klienta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situace</a:t>
            </a:r>
            <a:r>
              <a:rPr sz="1600" dirty="0"/>
              <a:t>, </a:t>
            </a:r>
            <a:r>
              <a:rPr sz="1600" dirty="0" err="1"/>
              <a:t>kdy</a:t>
            </a:r>
            <a:r>
              <a:rPr sz="1600" dirty="0"/>
              <a:t> </a:t>
            </a:r>
            <a:r>
              <a:rPr sz="1600" dirty="0" err="1"/>
              <a:t>úkon</a:t>
            </a:r>
            <a:r>
              <a:rPr sz="1600" dirty="0"/>
              <a:t> </a:t>
            </a:r>
            <a:r>
              <a:rPr sz="1600" dirty="0" err="1"/>
              <a:t>nelze</a:t>
            </a:r>
            <a:r>
              <a:rPr sz="1600" dirty="0"/>
              <a:t> </a:t>
            </a:r>
            <a:r>
              <a:rPr sz="1600" dirty="0" err="1"/>
              <a:t>provést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dokumentace</a:t>
            </a:r>
            <a:r>
              <a:rPr sz="1600" dirty="0"/>
              <a:t> a </a:t>
            </a:r>
            <a:r>
              <a:rPr sz="1600" dirty="0" err="1"/>
              <a:t>předávání</a:t>
            </a:r>
            <a:r>
              <a:rPr sz="1600" dirty="0"/>
              <a:t> </a:t>
            </a:r>
            <a:r>
              <a:rPr sz="1600" dirty="0" err="1"/>
              <a:t>informací</a:t>
            </a:r>
            <a:endParaRPr sz="1600" dirty="0"/>
          </a:p>
        </p:txBody>
      </p:sp>
      <p:sp>
        <p:nvSpPr>
          <p:cNvPr id="19" name="Rounded Rectangle 18"/>
          <p:cNvSpPr/>
          <p:nvPr/>
        </p:nvSpPr>
        <p:spPr>
          <a:xfrm>
            <a:off x="438912" y="5705856"/>
            <a:ext cx="11283696" cy="585216"/>
          </a:xfrm>
          <a:prstGeom prst="roundRect">
            <a:avLst/>
          </a:prstGeom>
          <a:solidFill>
            <a:srgbClr val="E8F4EB"/>
          </a:solidFill>
          <a:ln>
            <a:solidFill>
              <a:srgbClr val="B7D8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" y="5870448"/>
            <a:ext cx="1481328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4F9D69"/>
                </a:solidFill>
                <a:latin typeface="Arial"/>
              </a:rPr>
              <a:t>PRAKTICKÁ ČÁST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21408" y="5760205"/>
            <a:ext cx="9290304" cy="4216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30" b="0" dirty="0" err="1">
                <a:solidFill>
                  <a:srgbClr val="4A5560"/>
                </a:solidFill>
                <a:latin typeface="Arial"/>
              </a:rPr>
              <a:t>Nácvik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lang="cs-CZ" sz="1130" b="0" dirty="0">
                <a:solidFill>
                  <a:srgbClr val="4A5560"/>
                </a:solidFill>
                <a:latin typeface="Arial"/>
              </a:rPr>
              <a:t>práce s léčivy (masti, kapky, tablety apod. ) pomoc s užitím dle připravené dávky,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komunikace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s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klientem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a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správného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postupu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při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nejasnosti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nebo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rizikové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 </a:t>
            </a:r>
            <a:r>
              <a:rPr sz="1130" b="0" dirty="0" err="1">
                <a:solidFill>
                  <a:srgbClr val="4A5560"/>
                </a:solidFill>
                <a:latin typeface="Arial"/>
              </a:rPr>
              <a:t>situaci</a:t>
            </a:r>
            <a:r>
              <a:rPr sz="1130" b="0" dirty="0">
                <a:solidFill>
                  <a:srgbClr val="4A556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320040"/>
            <a:ext cx="658368" cy="658368"/>
          </a:xfrm>
          <a:prstGeom prst="round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320040"/>
            <a:ext cx="65836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0432" y="283464"/>
            <a:ext cx="9144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00A6D6"/>
                </a:solidFill>
                <a:latin typeface="Arial"/>
              </a:rPr>
              <a:t>MODUL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502920"/>
            <a:ext cx="873252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>
                <a:solidFill>
                  <a:srgbClr val="12345B"/>
                </a:solidFill>
                <a:latin typeface="Arial"/>
              </a:rPr>
              <a:t>Pomoc při vypouštění sběrného sáčku u vývodu z močového měchýře nebo tlustého střeva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104120" y="292608"/>
            <a:ext cx="768096" cy="384048"/>
          </a:xfrm>
          <a:prstGeom prst="roundRect">
            <a:avLst/>
          </a:prstGeom>
          <a:solidFill>
            <a:srgbClr val="EAF5FA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104120" y="292608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005A9C"/>
                </a:solidFill>
                <a:latin typeface="Arial"/>
              </a:rPr>
              <a:t>T  3 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104120" y="740664"/>
            <a:ext cx="768096" cy="384048"/>
          </a:xfrm>
          <a:prstGeom prst="roundRect">
            <a:avLst/>
          </a:prstGeom>
          <a:solidFill>
            <a:srgbClr val="E8F4EB"/>
          </a:solidFill>
          <a:ln>
            <a:solidFill>
              <a:srgbClr val="4F9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104120" y="731520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4F9D69"/>
                </a:solidFill>
                <a:latin typeface="Arial"/>
              </a:rPr>
              <a:t>P  4 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" y="1261872"/>
            <a:ext cx="11283696" cy="841248"/>
          </a:xfrm>
          <a:prstGeom prst="roundRect">
            <a:avLst/>
          </a:prstGeom>
          <a:solidFill>
            <a:srgbClr val="EAF5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1426464"/>
            <a:ext cx="123444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005A9C"/>
                </a:solidFill>
                <a:latin typeface="Arial"/>
              </a:rPr>
              <a:t>CÍL MODULU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1952" y="1362456"/>
            <a:ext cx="9509760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300" b="0">
                <a:solidFill>
                  <a:srgbClr val="12345B"/>
                </a:solidFill>
                <a:latin typeface="Arial"/>
              </a:rPr>
              <a:t>Bezpečná praktická asistence při vypuštění vně umístěného sběrného sáčku u klienta s vývodem nebo zavedenou cévkou.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" y="2331720"/>
            <a:ext cx="5468112" cy="3182112"/>
          </a:xfrm>
          <a:prstGeom prst="roundRect">
            <a:avLst/>
          </a:prstGeom>
          <a:solidFill>
            <a:srgbClr val="F5F8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2523744"/>
            <a:ext cx="24688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VYMEZENÍ A LIMITY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852928"/>
            <a:ext cx="4983480" cy="2208297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nejde</a:t>
            </a:r>
            <a:r>
              <a:rPr sz="1600" dirty="0"/>
              <a:t> o </a:t>
            </a:r>
            <a:r>
              <a:rPr sz="1600" dirty="0" err="1"/>
              <a:t>zdravotní</a:t>
            </a:r>
            <a:r>
              <a:rPr sz="1600" dirty="0"/>
              <a:t> </a:t>
            </a:r>
            <a:r>
              <a:rPr sz="1600" dirty="0" err="1"/>
              <a:t>službu</a:t>
            </a:r>
            <a:r>
              <a:rPr sz="1600" dirty="0"/>
              <a:t> ani </a:t>
            </a:r>
            <a:r>
              <a:rPr sz="1600" dirty="0" err="1"/>
              <a:t>zásah</a:t>
            </a:r>
            <a:r>
              <a:rPr sz="1600" dirty="0"/>
              <a:t> do </a:t>
            </a:r>
            <a:r>
              <a:rPr sz="1600" dirty="0" err="1"/>
              <a:t>těla</a:t>
            </a:r>
            <a:r>
              <a:rPr sz="1600" dirty="0"/>
              <a:t> </a:t>
            </a:r>
            <a:r>
              <a:rPr sz="1600" dirty="0" err="1"/>
              <a:t>klienta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bez </a:t>
            </a:r>
            <a:r>
              <a:rPr sz="1600" dirty="0" err="1"/>
              <a:t>ošetřování</a:t>
            </a:r>
            <a:r>
              <a:rPr sz="1600" dirty="0"/>
              <a:t> </a:t>
            </a:r>
            <a:r>
              <a:rPr sz="1600" dirty="0" err="1"/>
              <a:t>vývodu</a:t>
            </a:r>
            <a:r>
              <a:rPr sz="1600" dirty="0"/>
              <a:t> a </a:t>
            </a:r>
            <a:r>
              <a:rPr sz="1600" dirty="0" err="1"/>
              <a:t>kůže</a:t>
            </a:r>
            <a:r>
              <a:rPr sz="1600" dirty="0"/>
              <a:t> v </a:t>
            </a:r>
            <a:r>
              <a:rPr sz="1600" dirty="0" err="1"/>
              <a:t>jeho</a:t>
            </a:r>
            <a:r>
              <a:rPr sz="1600" dirty="0"/>
              <a:t> </a:t>
            </a:r>
            <a:r>
              <a:rPr sz="1600" dirty="0" err="1"/>
              <a:t>okolí</a:t>
            </a:r>
            <a:endParaRPr lang="cs-CZ"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lang="cs-CZ" sz="1600" dirty="0"/>
              <a:t>•  bez zásahu do nosné destičky a </a:t>
            </a:r>
            <a:r>
              <a:rPr lang="cs-CZ" sz="1600" dirty="0" err="1"/>
              <a:t>stomie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bez </a:t>
            </a:r>
            <a:r>
              <a:rPr sz="1600" dirty="0" err="1"/>
              <a:t>posuzování</a:t>
            </a:r>
            <a:r>
              <a:rPr sz="1600" dirty="0"/>
              <a:t> </a:t>
            </a:r>
            <a:r>
              <a:rPr sz="1600" dirty="0" err="1"/>
              <a:t>zdravotního</a:t>
            </a:r>
            <a:r>
              <a:rPr sz="1600" dirty="0"/>
              <a:t> </a:t>
            </a:r>
            <a:r>
              <a:rPr sz="1600" dirty="0" err="1"/>
              <a:t>stavu</a:t>
            </a:r>
            <a:r>
              <a:rPr sz="1600" dirty="0"/>
              <a:t> a </a:t>
            </a:r>
            <a:r>
              <a:rPr sz="1600" dirty="0" err="1"/>
              <a:t>řešení</a:t>
            </a:r>
            <a:r>
              <a:rPr sz="1600" dirty="0"/>
              <a:t> </a:t>
            </a:r>
            <a:r>
              <a:rPr sz="1600" dirty="0" err="1"/>
              <a:t>komplikací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odlišit</a:t>
            </a:r>
            <a:r>
              <a:rPr sz="1600" dirty="0"/>
              <a:t> </a:t>
            </a:r>
            <a:r>
              <a:rPr sz="1600" dirty="0" err="1"/>
              <a:t>běžnou</a:t>
            </a:r>
            <a:r>
              <a:rPr sz="1600" dirty="0"/>
              <a:t> </a:t>
            </a:r>
            <a:r>
              <a:rPr sz="1600" dirty="0" err="1"/>
              <a:t>hygienu</a:t>
            </a:r>
            <a:r>
              <a:rPr sz="1600" dirty="0"/>
              <a:t> od </a:t>
            </a:r>
            <a:r>
              <a:rPr sz="1600" dirty="0" err="1"/>
              <a:t>pomoci</a:t>
            </a:r>
            <a:r>
              <a:rPr sz="1600" dirty="0"/>
              <a:t> </a:t>
            </a:r>
            <a:r>
              <a:rPr sz="1600" dirty="0" err="1"/>
              <a:t>při</a:t>
            </a:r>
            <a:r>
              <a:rPr sz="1600" dirty="0"/>
              <a:t> </a:t>
            </a:r>
            <a:r>
              <a:rPr sz="1600" dirty="0" err="1"/>
              <a:t>péči</a:t>
            </a:r>
            <a:r>
              <a:rPr sz="1600" dirty="0"/>
              <a:t> o </a:t>
            </a:r>
            <a:r>
              <a:rPr sz="1600" dirty="0" err="1"/>
              <a:t>zdraví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při</a:t>
            </a:r>
            <a:r>
              <a:rPr sz="1600" dirty="0"/>
              <a:t> </a:t>
            </a:r>
            <a:r>
              <a:rPr sz="1600" dirty="0" err="1"/>
              <a:t>podezření</a:t>
            </a:r>
            <a:r>
              <a:rPr sz="1600" dirty="0"/>
              <a:t> </a:t>
            </a:r>
            <a:r>
              <a:rPr sz="1600" dirty="0" err="1"/>
              <a:t>na</a:t>
            </a:r>
            <a:r>
              <a:rPr sz="1600" dirty="0"/>
              <a:t> </a:t>
            </a:r>
            <a:r>
              <a:rPr sz="1600" dirty="0" err="1"/>
              <a:t>komplikaci</a:t>
            </a:r>
            <a:r>
              <a:rPr sz="1600" dirty="0"/>
              <a:t> </a:t>
            </a:r>
            <a:r>
              <a:rPr sz="1600" dirty="0" err="1"/>
              <a:t>úkon</a:t>
            </a:r>
            <a:r>
              <a:rPr sz="1600" dirty="0"/>
              <a:t> </a:t>
            </a:r>
            <a:r>
              <a:rPr sz="1600" dirty="0" err="1"/>
              <a:t>neprovést</a:t>
            </a:r>
            <a:r>
              <a:rPr sz="1600" dirty="0"/>
              <a:t> a </a:t>
            </a:r>
            <a:r>
              <a:rPr sz="1600" dirty="0" err="1"/>
              <a:t>zajistit</a:t>
            </a:r>
            <a:r>
              <a:rPr sz="1600" dirty="0"/>
              <a:t> </a:t>
            </a:r>
            <a:r>
              <a:rPr sz="1600" dirty="0" err="1"/>
              <a:t>návaznost</a:t>
            </a:r>
            <a:r>
              <a:rPr sz="1600" dirty="0"/>
              <a:t> </a:t>
            </a:r>
            <a:r>
              <a:rPr sz="1600" dirty="0" err="1"/>
              <a:t>péče</a:t>
            </a:r>
            <a:endParaRPr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6108192" y="2331720"/>
            <a:ext cx="5614416" cy="3182112"/>
          </a:xfrm>
          <a:prstGeom prst="roundRect">
            <a:avLst/>
          </a:prstGeom>
          <a:solidFill>
            <a:srgbClr val="F7FAFC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45936" y="2523744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OBSAH MODULU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852928"/>
            <a:ext cx="5102352" cy="1431161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situace</a:t>
            </a:r>
            <a:r>
              <a:rPr sz="1600" dirty="0"/>
              <a:t>: </a:t>
            </a:r>
            <a:r>
              <a:rPr sz="1600" dirty="0" err="1"/>
              <a:t>urostomie</a:t>
            </a:r>
            <a:r>
              <a:rPr sz="1600" dirty="0"/>
              <a:t>, a </a:t>
            </a:r>
            <a:r>
              <a:rPr sz="1600" dirty="0" err="1"/>
              <a:t>kolostomie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základní</a:t>
            </a:r>
            <a:r>
              <a:rPr sz="1600" dirty="0"/>
              <a:t> </a:t>
            </a:r>
            <a:r>
              <a:rPr sz="1600" dirty="0" err="1"/>
              <a:t>postup</a:t>
            </a:r>
            <a:r>
              <a:rPr sz="1600" dirty="0"/>
              <a:t> </a:t>
            </a:r>
            <a:r>
              <a:rPr sz="1600" dirty="0" err="1"/>
              <a:t>vypuštění</a:t>
            </a:r>
            <a:r>
              <a:rPr sz="1600" dirty="0"/>
              <a:t> </a:t>
            </a:r>
            <a:r>
              <a:rPr sz="1600" dirty="0" err="1"/>
              <a:t>sáčku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hygiena</a:t>
            </a:r>
            <a:r>
              <a:rPr sz="1600" dirty="0"/>
              <a:t> a </a:t>
            </a:r>
            <a:r>
              <a:rPr sz="1600" dirty="0" err="1"/>
              <a:t>práce</a:t>
            </a:r>
            <a:r>
              <a:rPr sz="1600" dirty="0"/>
              <a:t> s </a:t>
            </a:r>
            <a:r>
              <a:rPr sz="1600" dirty="0" err="1"/>
              <a:t>biologickým</a:t>
            </a:r>
            <a:r>
              <a:rPr sz="1600" dirty="0"/>
              <a:t> </a:t>
            </a:r>
            <a:r>
              <a:rPr sz="1600" dirty="0" err="1"/>
              <a:t>materiálem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ochrana</a:t>
            </a:r>
            <a:r>
              <a:rPr sz="1600" dirty="0"/>
              <a:t> </a:t>
            </a:r>
            <a:r>
              <a:rPr sz="1600" dirty="0" err="1"/>
              <a:t>důstojnosti</a:t>
            </a:r>
            <a:r>
              <a:rPr sz="1600" dirty="0"/>
              <a:t> </a:t>
            </a:r>
            <a:r>
              <a:rPr sz="1600" dirty="0" err="1"/>
              <a:t>při</a:t>
            </a:r>
            <a:r>
              <a:rPr sz="1600" dirty="0"/>
              <a:t> </a:t>
            </a:r>
            <a:r>
              <a:rPr sz="1600" dirty="0" err="1"/>
              <a:t>intimním</a:t>
            </a:r>
            <a:r>
              <a:rPr sz="1600" dirty="0"/>
              <a:t> </a:t>
            </a:r>
            <a:r>
              <a:rPr sz="1600" dirty="0" err="1"/>
              <a:t>úkonu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rizikové</a:t>
            </a:r>
            <a:r>
              <a:rPr sz="1600" dirty="0"/>
              <a:t> </a:t>
            </a:r>
            <a:r>
              <a:rPr sz="1600" dirty="0" err="1"/>
              <a:t>situace</a:t>
            </a:r>
            <a:r>
              <a:rPr sz="1600" dirty="0"/>
              <a:t>, </a:t>
            </a:r>
            <a:r>
              <a:rPr sz="1600" dirty="0" err="1"/>
              <a:t>dokumentace</a:t>
            </a:r>
            <a:r>
              <a:rPr sz="1600" dirty="0"/>
              <a:t> a </a:t>
            </a:r>
            <a:r>
              <a:rPr sz="1600" dirty="0" err="1"/>
              <a:t>předávání</a:t>
            </a:r>
            <a:r>
              <a:rPr sz="1600" dirty="0"/>
              <a:t> </a:t>
            </a:r>
            <a:r>
              <a:rPr sz="1600" dirty="0" err="1"/>
              <a:t>informací</a:t>
            </a:r>
            <a:endParaRPr sz="1600" dirty="0"/>
          </a:p>
        </p:txBody>
      </p:sp>
      <p:sp>
        <p:nvSpPr>
          <p:cNvPr id="19" name="Rounded Rectangle 18"/>
          <p:cNvSpPr/>
          <p:nvPr/>
        </p:nvSpPr>
        <p:spPr>
          <a:xfrm>
            <a:off x="438912" y="5705856"/>
            <a:ext cx="11283696" cy="585216"/>
          </a:xfrm>
          <a:prstGeom prst="roundRect">
            <a:avLst/>
          </a:prstGeom>
          <a:solidFill>
            <a:srgbClr val="E8F4EB"/>
          </a:solidFill>
          <a:ln>
            <a:solidFill>
              <a:srgbClr val="B7D8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" y="5870448"/>
            <a:ext cx="1481328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4F9D69"/>
                </a:solidFill>
                <a:latin typeface="Arial"/>
              </a:rPr>
              <a:t>PRAKTICKÁ ČÁST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21408" y="5797296"/>
            <a:ext cx="9290304" cy="34747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30" b="0">
                <a:solidFill>
                  <a:srgbClr val="4A5560"/>
                </a:solidFill>
                <a:latin typeface="Arial"/>
              </a:rPr>
              <a:t>Nácvik postupu u různých typů pomůcek s důrazem na hygienu, bezpečí, důstojnost a zapojení klienta.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320040"/>
            <a:ext cx="658368" cy="658368"/>
          </a:xfrm>
          <a:prstGeom prst="round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320040"/>
            <a:ext cx="65836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0432" y="283464"/>
            <a:ext cx="9144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00A6D6"/>
                </a:solidFill>
                <a:latin typeface="Arial"/>
              </a:rPr>
              <a:t>MODUL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502920"/>
            <a:ext cx="873252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>
                <a:solidFill>
                  <a:srgbClr val="12345B"/>
                </a:solidFill>
                <a:latin typeface="Arial"/>
              </a:rPr>
              <a:t>Pomoc při výměně sběrného sáčku u vývodu z tlustého střeva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104120" y="292608"/>
            <a:ext cx="768096" cy="384048"/>
          </a:xfrm>
          <a:prstGeom prst="roundRect">
            <a:avLst/>
          </a:prstGeom>
          <a:solidFill>
            <a:srgbClr val="EAF5FA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104120" y="292608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005A9C"/>
                </a:solidFill>
                <a:latin typeface="Arial"/>
              </a:rPr>
              <a:t>T  3 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104120" y="758952"/>
            <a:ext cx="768096" cy="384048"/>
          </a:xfrm>
          <a:prstGeom prst="roundRect">
            <a:avLst/>
          </a:prstGeom>
          <a:solidFill>
            <a:srgbClr val="E8F4EB"/>
          </a:solidFill>
          <a:ln>
            <a:solidFill>
              <a:srgbClr val="4F9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104120" y="731520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4F9D69"/>
                </a:solidFill>
                <a:latin typeface="Arial"/>
              </a:rPr>
              <a:t>P  5 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" y="1261872"/>
            <a:ext cx="11283696" cy="841248"/>
          </a:xfrm>
          <a:prstGeom prst="roundRect">
            <a:avLst/>
          </a:prstGeom>
          <a:solidFill>
            <a:srgbClr val="EAF5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1426464"/>
            <a:ext cx="123444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005A9C"/>
                </a:solidFill>
                <a:latin typeface="Arial"/>
              </a:rPr>
              <a:t>CÍL MODULU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1952" y="1362456"/>
            <a:ext cx="9509760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300" b="0">
                <a:solidFill>
                  <a:srgbClr val="12345B"/>
                </a:solidFill>
                <a:latin typeface="Arial"/>
              </a:rPr>
              <a:t>Bezpečná praktická asistence při výměně vně umístěné části stomického systému u klienta s vývodem z tlustého střeva.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" y="2331720"/>
            <a:ext cx="5468112" cy="3182112"/>
          </a:xfrm>
          <a:prstGeom prst="roundRect">
            <a:avLst/>
          </a:prstGeom>
          <a:solidFill>
            <a:srgbClr val="F5F8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2523744"/>
            <a:ext cx="24688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VYMEZENÍ A LIMITY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852928"/>
            <a:ext cx="4983480" cy="2492990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nejde</a:t>
            </a:r>
            <a:r>
              <a:rPr sz="1600" dirty="0"/>
              <a:t> o </a:t>
            </a:r>
            <a:r>
              <a:rPr sz="1600" dirty="0" err="1"/>
              <a:t>zdravotní</a:t>
            </a:r>
            <a:r>
              <a:rPr sz="1600" dirty="0"/>
              <a:t> </a:t>
            </a:r>
            <a:r>
              <a:rPr sz="1600" dirty="0" err="1"/>
              <a:t>službu</a:t>
            </a:r>
            <a:r>
              <a:rPr sz="1600" dirty="0"/>
              <a:t> ani </a:t>
            </a:r>
            <a:r>
              <a:rPr sz="1600" dirty="0" err="1"/>
              <a:t>zásah</a:t>
            </a:r>
            <a:r>
              <a:rPr sz="1600" dirty="0"/>
              <a:t> do </a:t>
            </a:r>
            <a:r>
              <a:rPr sz="1600" dirty="0" err="1"/>
              <a:t>těla</a:t>
            </a:r>
            <a:r>
              <a:rPr sz="1600" dirty="0"/>
              <a:t> </a:t>
            </a:r>
            <a:r>
              <a:rPr sz="1600" dirty="0" err="1"/>
              <a:t>klienta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bez </a:t>
            </a:r>
            <a:r>
              <a:rPr sz="1600" dirty="0" err="1"/>
              <a:t>ošetřování</a:t>
            </a:r>
            <a:r>
              <a:rPr sz="1600" dirty="0"/>
              <a:t> </a:t>
            </a:r>
            <a:r>
              <a:rPr sz="1600" dirty="0" err="1"/>
              <a:t>stomie</a:t>
            </a:r>
            <a:r>
              <a:rPr sz="1600" dirty="0"/>
              <a:t> a </a:t>
            </a:r>
            <a:r>
              <a:rPr sz="1600" dirty="0" err="1"/>
              <a:t>okolní</a:t>
            </a:r>
            <a:r>
              <a:rPr sz="1600" dirty="0"/>
              <a:t> </a:t>
            </a:r>
            <a:r>
              <a:rPr sz="1600" dirty="0" err="1"/>
              <a:t>kůže</a:t>
            </a:r>
            <a:endParaRPr lang="cs-CZ"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lang="cs-CZ" sz="1600" dirty="0"/>
              <a:t>•  manipulace pouze se sběrným sáčkem, bez zásahu do </a:t>
            </a:r>
            <a:r>
              <a:rPr lang="cs-CZ" sz="1600" dirty="0" err="1"/>
              <a:t>stomie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bez </a:t>
            </a:r>
            <a:r>
              <a:rPr sz="1600" dirty="0" err="1"/>
              <a:t>manipulace</a:t>
            </a:r>
            <a:r>
              <a:rPr sz="1600" dirty="0"/>
              <a:t> se </a:t>
            </a:r>
            <a:r>
              <a:rPr sz="1600" dirty="0" err="1"/>
              <a:t>základnou</a:t>
            </a:r>
            <a:r>
              <a:rPr sz="1600" dirty="0"/>
              <a:t> </a:t>
            </a:r>
            <a:r>
              <a:rPr sz="1600" dirty="0" err="1"/>
              <a:t>či</a:t>
            </a:r>
            <a:r>
              <a:rPr sz="1600" dirty="0"/>
              <a:t> </a:t>
            </a:r>
            <a:r>
              <a:rPr sz="1600" dirty="0" err="1"/>
              <a:t>podložkou</a:t>
            </a:r>
            <a:r>
              <a:rPr sz="1600" dirty="0"/>
              <a:t> </a:t>
            </a:r>
            <a:r>
              <a:rPr sz="1600" dirty="0" err="1"/>
              <a:t>systému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bez </a:t>
            </a:r>
            <a:r>
              <a:rPr sz="1600" dirty="0" err="1"/>
              <a:t>posuzování</a:t>
            </a:r>
            <a:r>
              <a:rPr sz="1600" dirty="0"/>
              <a:t> </a:t>
            </a:r>
            <a:r>
              <a:rPr sz="1600" dirty="0" err="1"/>
              <a:t>stavu</a:t>
            </a:r>
            <a:r>
              <a:rPr sz="1600" dirty="0"/>
              <a:t> a </a:t>
            </a:r>
            <a:r>
              <a:rPr sz="1600" dirty="0" err="1"/>
              <a:t>řešení</a:t>
            </a:r>
            <a:r>
              <a:rPr sz="1600" dirty="0"/>
              <a:t> </a:t>
            </a:r>
            <a:r>
              <a:rPr sz="1600" dirty="0" err="1"/>
              <a:t>komplikací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při</a:t>
            </a:r>
            <a:r>
              <a:rPr sz="1600" dirty="0"/>
              <a:t> </a:t>
            </a:r>
            <a:r>
              <a:rPr sz="1600" dirty="0" err="1"/>
              <a:t>změně</a:t>
            </a:r>
            <a:r>
              <a:rPr sz="1600" dirty="0"/>
              <a:t> </a:t>
            </a:r>
            <a:r>
              <a:rPr sz="1600" dirty="0" err="1"/>
              <a:t>stomie</a:t>
            </a:r>
            <a:r>
              <a:rPr sz="1600" dirty="0"/>
              <a:t> </a:t>
            </a:r>
            <a:r>
              <a:rPr sz="1600" dirty="0" err="1"/>
              <a:t>či</a:t>
            </a:r>
            <a:r>
              <a:rPr sz="1600" dirty="0"/>
              <a:t> </a:t>
            </a:r>
            <a:r>
              <a:rPr sz="1600" dirty="0" err="1"/>
              <a:t>kůže</a:t>
            </a:r>
            <a:r>
              <a:rPr sz="1600" dirty="0"/>
              <a:t> </a:t>
            </a:r>
            <a:r>
              <a:rPr sz="1600" dirty="0" err="1"/>
              <a:t>nepokračovat</a:t>
            </a:r>
            <a:r>
              <a:rPr sz="1600" dirty="0"/>
              <a:t> a </a:t>
            </a:r>
            <a:r>
              <a:rPr sz="1600" dirty="0" err="1"/>
              <a:t>zajistit</a:t>
            </a:r>
            <a:r>
              <a:rPr sz="1600" dirty="0"/>
              <a:t> </a:t>
            </a:r>
            <a:r>
              <a:rPr sz="1600" dirty="0" err="1"/>
              <a:t>odbornou</a:t>
            </a:r>
            <a:r>
              <a:rPr sz="1600" dirty="0"/>
              <a:t> </a:t>
            </a:r>
            <a:r>
              <a:rPr sz="1600" dirty="0" err="1"/>
              <a:t>péči</a:t>
            </a:r>
            <a:endParaRPr lang="cs-CZ"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endParaRPr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6108192" y="2331720"/>
            <a:ext cx="5614416" cy="3182112"/>
          </a:xfrm>
          <a:prstGeom prst="roundRect">
            <a:avLst/>
          </a:prstGeom>
          <a:solidFill>
            <a:srgbClr val="F7FAFC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45936" y="2523744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OBSAH MODULU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852928"/>
            <a:ext cx="5102352" cy="1431161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typy</a:t>
            </a:r>
            <a:r>
              <a:rPr sz="1600" dirty="0"/>
              <a:t> </a:t>
            </a:r>
            <a:r>
              <a:rPr sz="1600" dirty="0" err="1"/>
              <a:t>situací</a:t>
            </a:r>
            <a:r>
              <a:rPr sz="1600" dirty="0"/>
              <a:t> a </a:t>
            </a:r>
            <a:r>
              <a:rPr sz="1600" dirty="0" err="1"/>
              <a:t>pomůcek</a:t>
            </a:r>
            <a:r>
              <a:rPr sz="1600" dirty="0"/>
              <a:t> u </a:t>
            </a:r>
            <a:r>
              <a:rPr lang="cs-CZ" sz="1600" dirty="0" err="1"/>
              <a:t>urostomie</a:t>
            </a:r>
            <a:r>
              <a:rPr lang="cs-CZ" sz="1600" dirty="0"/>
              <a:t> a </a:t>
            </a:r>
            <a:r>
              <a:rPr sz="1600" dirty="0" err="1"/>
              <a:t>kolostomie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základní</a:t>
            </a:r>
            <a:r>
              <a:rPr sz="1600" dirty="0"/>
              <a:t> </a:t>
            </a:r>
            <a:r>
              <a:rPr sz="1600" dirty="0" err="1"/>
              <a:t>postup</a:t>
            </a:r>
            <a:r>
              <a:rPr sz="1600" dirty="0"/>
              <a:t> </a:t>
            </a:r>
            <a:r>
              <a:rPr sz="1600" dirty="0" err="1"/>
              <a:t>výměny</a:t>
            </a:r>
            <a:r>
              <a:rPr sz="1600" dirty="0"/>
              <a:t> </a:t>
            </a:r>
            <a:r>
              <a:rPr sz="1600" dirty="0" err="1"/>
              <a:t>sáčku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hygiena</a:t>
            </a:r>
            <a:r>
              <a:rPr sz="1600" dirty="0"/>
              <a:t> a </a:t>
            </a:r>
            <a:r>
              <a:rPr sz="1600" dirty="0" err="1"/>
              <a:t>práce</a:t>
            </a:r>
            <a:r>
              <a:rPr sz="1600" dirty="0"/>
              <a:t> s </a:t>
            </a:r>
            <a:r>
              <a:rPr sz="1600" dirty="0" err="1"/>
              <a:t>biologickým</a:t>
            </a:r>
            <a:r>
              <a:rPr sz="1600" dirty="0"/>
              <a:t> </a:t>
            </a:r>
            <a:r>
              <a:rPr sz="1600" dirty="0" err="1"/>
              <a:t>materiálem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ochrana</a:t>
            </a:r>
            <a:r>
              <a:rPr sz="1600" dirty="0"/>
              <a:t> </a:t>
            </a:r>
            <a:r>
              <a:rPr sz="1600" dirty="0" err="1"/>
              <a:t>důstojnosti</a:t>
            </a:r>
            <a:r>
              <a:rPr sz="1600" dirty="0"/>
              <a:t> </a:t>
            </a:r>
            <a:r>
              <a:rPr sz="1600" dirty="0" err="1"/>
              <a:t>při</a:t>
            </a:r>
            <a:r>
              <a:rPr sz="1600" dirty="0"/>
              <a:t> </a:t>
            </a:r>
            <a:r>
              <a:rPr sz="1600" dirty="0" err="1"/>
              <a:t>intimním</a:t>
            </a:r>
            <a:r>
              <a:rPr sz="1600" dirty="0"/>
              <a:t> </a:t>
            </a:r>
            <a:r>
              <a:rPr sz="1600" dirty="0" err="1"/>
              <a:t>úkonu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rizikové</a:t>
            </a:r>
            <a:r>
              <a:rPr sz="1600" dirty="0"/>
              <a:t> </a:t>
            </a:r>
            <a:r>
              <a:rPr sz="1600" dirty="0" err="1"/>
              <a:t>situace</a:t>
            </a:r>
            <a:r>
              <a:rPr sz="1600" dirty="0"/>
              <a:t>, </a:t>
            </a:r>
            <a:r>
              <a:rPr sz="1600" dirty="0" err="1"/>
              <a:t>dokumentace</a:t>
            </a:r>
            <a:r>
              <a:rPr sz="1600" dirty="0"/>
              <a:t> a </a:t>
            </a:r>
            <a:r>
              <a:rPr sz="1600" dirty="0" err="1"/>
              <a:t>předávání</a:t>
            </a:r>
            <a:r>
              <a:rPr sz="1600" dirty="0"/>
              <a:t> </a:t>
            </a:r>
            <a:r>
              <a:rPr sz="1600" dirty="0" err="1"/>
              <a:t>informací</a:t>
            </a:r>
            <a:endParaRPr sz="1600" dirty="0"/>
          </a:p>
        </p:txBody>
      </p:sp>
      <p:sp>
        <p:nvSpPr>
          <p:cNvPr id="19" name="Rounded Rectangle 18"/>
          <p:cNvSpPr/>
          <p:nvPr/>
        </p:nvSpPr>
        <p:spPr>
          <a:xfrm>
            <a:off x="438912" y="5705856"/>
            <a:ext cx="11283696" cy="585216"/>
          </a:xfrm>
          <a:prstGeom prst="roundRect">
            <a:avLst/>
          </a:prstGeom>
          <a:solidFill>
            <a:srgbClr val="E8F4EB"/>
          </a:solidFill>
          <a:ln>
            <a:solidFill>
              <a:srgbClr val="B7D8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" y="5870448"/>
            <a:ext cx="1481328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4F9D69"/>
                </a:solidFill>
                <a:latin typeface="Arial"/>
              </a:rPr>
              <a:t>PRAKTICKÁ ČÁST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21408" y="5797296"/>
            <a:ext cx="9290304" cy="34747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30" b="0">
                <a:solidFill>
                  <a:srgbClr val="4A5560"/>
                </a:solidFill>
                <a:latin typeface="Arial"/>
              </a:rPr>
              <a:t>Nácvik výměny sáčku s různými pomůckami, dodržení hygieny a rozpoznání situací, kdy je nutné úkon ukončit.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8912" y="6473952"/>
            <a:ext cx="36576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68717A"/>
                </a:solidFill>
                <a:latin typeface="Arial"/>
              </a:rPr>
              <a:t>Specializovaný kurz PUPOZ | 48 hodin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320040"/>
            <a:ext cx="658368" cy="658368"/>
          </a:xfrm>
          <a:prstGeom prst="roundRect">
            <a:avLst/>
          </a:prstGeom>
          <a:solidFill>
            <a:srgbClr val="005A9C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320040"/>
            <a:ext cx="65836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0432" y="283464"/>
            <a:ext cx="9144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00A6D6"/>
                </a:solidFill>
                <a:latin typeface="Arial"/>
              </a:rPr>
              <a:t>MODUL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502920"/>
            <a:ext cx="873252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>
                <a:solidFill>
                  <a:srgbClr val="12345B"/>
                </a:solidFill>
                <a:latin typeface="Arial"/>
              </a:rPr>
              <a:t>První pomoc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104120" y="292608"/>
            <a:ext cx="768096" cy="384048"/>
          </a:xfrm>
          <a:prstGeom prst="roundRect">
            <a:avLst/>
          </a:prstGeom>
          <a:solidFill>
            <a:srgbClr val="EAF5FA"/>
          </a:solidFill>
          <a:ln>
            <a:solidFill>
              <a:srgbClr val="005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104120" y="292608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005A9C"/>
                </a:solidFill>
                <a:latin typeface="Arial"/>
              </a:rPr>
              <a:t>T  2,5 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54512" y="292608"/>
            <a:ext cx="768096" cy="384048"/>
          </a:xfrm>
          <a:prstGeom prst="roundRect">
            <a:avLst/>
          </a:prstGeom>
          <a:solidFill>
            <a:srgbClr val="E8F4EB"/>
          </a:solidFill>
          <a:ln>
            <a:solidFill>
              <a:srgbClr val="4F9D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54512" y="292608"/>
            <a:ext cx="768096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4F9D69"/>
                </a:solidFill>
                <a:latin typeface="Arial"/>
              </a:rPr>
              <a:t>P  5 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" y="1261872"/>
            <a:ext cx="11283696" cy="841248"/>
          </a:xfrm>
          <a:prstGeom prst="roundRect">
            <a:avLst/>
          </a:prstGeom>
          <a:solidFill>
            <a:srgbClr val="EAF5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1426464"/>
            <a:ext cx="123444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005A9C"/>
                </a:solidFill>
                <a:latin typeface="Arial"/>
              </a:rPr>
              <a:t>CÍL MODULU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1952" y="1362456"/>
            <a:ext cx="9509760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300" b="0">
                <a:solidFill>
                  <a:srgbClr val="12345B"/>
                </a:solidFill>
                <a:latin typeface="Arial"/>
              </a:rPr>
              <a:t>Bezpečné poskytnutí laické první pomoci při náhlém zhoršení zdravotního stavu klienta v podmínkách sociální služby.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" y="2331720"/>
            <a:ext cx="5468112" cy="3182112"/>
          </a:xfrm>
          <a:prstGeom prst="roundRect">
            <a:avLst/>
          </a:prstGeom>
          <a:solidFill>
            <a:srgbClr val="F5F8FA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2523744"/>
            <a:ext cx="24688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VYMEZENÍ A LIMITY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852928"/>
            <a:ext cx="4983480" cy="2169825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laická</a:t>
            </a:r>
            <a:r>
              <a:rPr sz="1600" dirty="0"/>
              <a:t> </a:t>
            </a:r>
            <a:r>
              <a:rPr sz="1600" dirty="0" err="1"/>
              <a:t>první</a:t>
            </a:r>
            <a:r>
              <a:rPr sz="1600" dirty="0"/>
              <a:t> pomoc do </a:t>
            </a:r>
            <a:r>
              <a:rPr sz="1600" dirty="0" err="1"/>
              <a:t>příjezdu</a:t>
            </a:r>
            <a:r>
              <a:rPr sz="1600" dirty="0"/>
              <a:t> </a:t>
            </a:r>
            <a:r>
              <a:rPr sz="1600" dirty="0" err="1"/>
              <a:t>zdravotnické</a:t>
            </a:r>
            <a:r>
              <a:rPr sz="1600" dirty="0"/>
              <a:t> </a:t>
            </a:r>
            <a:r>
              <a:rPr sz="1600" dirty="0" err="1"/>
              <a:t>záchranné</a:t>
            </a:r>
            <a:r>
              <a:rPr sz="1600" dirty="0"/>
              <a:t> </a:t>
            </a:r>
            <a:r>
              <a:rPr sz="1600" dirty="0" err="1"/>
              <a:t>služby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bez </a:t>
            </a:r>
            <a:r>
              <a:rPr sz="1600" dirty="0" err="1"/>
              <a:t>odborných</a:t>
            </a:r>
            <a:r>
              <a:rPr sz="1600" dirty="0"/>
              <a:t> </a:t>
            </a:r>
            <a:r>
              <a:rPr sz="1600" dirty="0" err="1"/>
              <a:t>zdravotnických</a:t>
            </a:r>
            <a:r>
              <a:rPr sz="1600" dirty="0"/>
              <a:t> </a:t>
            </a:r>
            <a:r>
              <a:rPr sz="1600" dirty="0" err="1"/>
              <a:t>výkonů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postup</a:t>
            </a:r>
            <a:r>
              <a:rPr sz="1600" dirty="0"/>
              <a:t> v </a:t>
            </a:r>
            <a:r>
              <a:rPr sz="1600" dirty="0" err="1"/>
              <a:t>rozsahu</a:t>
            </a:r>
            <a:r>
              <a:rPr sz="1600" dirty="0"/>
              <a:t> </a:t>
            </a:r>
            <a:r>
              <a:rPr sz="1600" dirty="0" err="1"/>
              <a:t>obecně</a:t>
            </a:r>
            <a:r>
              <a:rPr sz="1600" dirty="0"/>
              <a:t> </a:t>
            </a:r>
            <a:r>
              <a:rPr sz="1600" dirty="0" err="1"/>
              <a:t>známých</a:t>
            </a:r>
            <a:r>
              <a:rPr sz="1600" dirty="0"/>
              <a:t> </a:t>
            </a:r>
            <a:r>
              <a:rPr sz="1600" dirty="0" err="1"/>
              <a:t>zásad</a:t>
            </a:r>
            <a:r>
              <a:rPr sz="1600" dirty="0"/>
              <a:t> </a:t>
            </a:r>
            <a:r>
              <a:rPr sz="1600" dirty="0" err="1"/>
              <a:t>první</a:t>
            </a:r>
            <a:r>
              <a:rPr sz="1600" dirty="0"/>
              <a:t> </a:t>
            </a:r>
            <a:r>
              <a:rPr sz="1600" dirty="0" err="1"/>
              <a:t>pomoci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prioritou</a:t>
            </a:r>
            <a:r>
              <a:rPr sz="1600" dirty="0"/>
              <a:t> je </a:t>
            </a:r>
            <a:r>
              <a:rPr sz="1600" dirty="0" err="1"/>
              <a:t>bezpečí</a:t>
            </a:r>
            <a:r>
              <a:rPr sz="1600" dirty="0"/>
              <a:t> </a:t>
            </a:r>
            <a:r>
              <a:rPr sz="1600" dirty="0" err="1"/>
              <a:t>klienta</a:t>
            </a:r>
            <a:r>
              <a:rPr sz="1600" dirty="0"/>
              <a:t> </a:t>
            </a:r>
            <a:r>
              <a:rPr sz="1600" dirty="0" err="1"/>
              <a:t>i</a:t>
            </a:r>
            <a:r>
              <a:rPr sz="1600" dirty="0"/>
              <a:t> </a:t>
            </a:r>
            <a:r>
              <a:rPr sz="1600" dirty="0" err="1"/>
              <a:t>pracovníka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povinnost</a:t>
            </a:r>
            <a:r>
              <a:rPr sz="1600" dirty="0"/>
              <a:t> </a:t>
            </a:r>
            <a:r>
              <a:rPr sz="1600" dirty="0" err="1"/>
              <a:t>přivolat</a:t>
            </a:r>
            <a:r>
              <a:rPr sz="1600" dirty="0"/>
              <a:t> </a:t>
            </a:r>
            <a:r>
              <a:rPr sz="1600" dirty="0" err="1"/>
              <a:t>odbornou</a:t>
            </a:r>
            <a:r>
              <a:rPr sz="1600" dirty="0"/>
              <a:t> pomoc a </a:t>
            </a:r>
            <a:r>
              <a:rPr sz="1600" dirty="0" err="1"/>
              <a:t>spolupracovat</a:t>
            </a:r>
            <a:r>
              <a:rPr sz="1600" dirty="0"/>
              <a:t> s </a:t>
            </a:r>
            <a:r>
              <a:rPr sz="1600" dirty="0" err="1"/>
              <a:t>ní</a:t>
            </a:r>
            <a:endParaRPr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6108192" y="2331720"/>
            <a:ext cx="5614416" cy="3182112"/>
          </a:xfrm>
          <a:prstGeom prst="roundRect">
            <a:avLst/>
          </a:prstGeom>
          <a:solidFill>
            <a:srgbClr val="F7FAFC"/>
          </a:solidFill>
          <a:ln>
            <a:solidFill>
              <a:srgbClr val="C9D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45936" y="2523744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>
                <a:solidFill>
                  <a:srgbClr val="005A9C"/>
                </a:solidFill>
                <a:latin typeface="Arial"/>
              </a:rPr>
              <a:t>OBSAH MODULU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852928"/>
            <a:ext cx="5102352" cy="2169825"/>
          </a:xfrm>
          <a:prstGeom prst="rect">
            <a:avLst/>
          </a:prstGeom>
          <a:noFill/>
        </p:spPr>
        <p:txBody>
          <a:bodyPr wrap="square" lIns="64008" tIns="27432" rIns="27432" bIns="18288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dirty="0"/>
              <a:t>•  </a:t>
            </a:r>
            <a:r>
              <a:rPr sz="1600" dirty="0" err="1"/>
              <a:t>rozpoznání</a:t>
            </a:r>
            <a:r>
              <a:rPr sz="1600" dirty="0"/>
              <a:t> </a:t>
            </a:r>
            <a:r>
              <a:rPr sz="1600" dirty="0" err="1"/>
              <a:t>život</a:t>
            </a:r>
            <a:r>
              <a:rPr sz="1600" dirty="0"/>
              <a:t> </a:t>
            </a:r>
            <a:r>
              <a:rPr sz="1600" dirty="0" err="1"/>
              <a:t>ohrožujících</a:t>
            </a:r>
            <a:r>
              <a:rPr sz="1600" dirty="0"/>
              <a:t> </a:t>
            </a:r>
            <a:r>
              <a:rPr sz="1600" dirty="0" err="1"/>
              <a:t>stavů</a:t>
            </a:r>
            <a:r>
              <a:rPr sz="1600" dirty="0"/>
              <a:t> a </a:t>
            </a:r>
            <a:r>
              <a:rPr sz="1600" dirty="0" err="1"/>
              <a:t>kontrola</a:t>
            </a:r>
            <a:r>
              <a:rPr sz="1600" dirty="0"/>
              <a:t> </a:t>
            </a:r>
            <a:r>
              <a:rPr sz="1600" dirty="0" err="1"/>
              <a:t>životních</a:t>
            </a:r>
            <a:r>
              <a:rPr sz="1600" dirty="0"/>
              <a:t> </a:t>
            </a:r>
            <a:r>
              <a:rPr sz="1600" dirty="0" err="1"/>
              <a:t>funkcí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přivolání</a:t>
            </a:r>
            <a:r>
              <a:rPr sz="1600" dirty="0"/>
              <a:t> </a:t>
            </a:r>
            <a:r>
              <a:rPr sz="1600" dirty="0" err="1"/>
              <a:t>zdravotnické</a:t>
            </a:r>
            <a:r>
              <a:rPr sz="1600" dirty="0"/>
              <a:t> </a:t>
            </a:r>
            <a:r>
              <a:rPr sz="1600" dirty="0" err="1"/>
              <a:t>záchranné</a:t>
            </a:r>
            <a:r>
              <a:rPr sz="1600" dirty="0"/>
              <a:t> </a:t>
            </a:r>
            <a:r>
              <a:rPr sz="1600" dirty="0" err="1"/>
              <a:t>služby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kolaps</a:t>
            </a:r>
            <a:r>
              <a:rPr sz="1600" dirty="0"/>
              <a:t>, </a:t>
            </a:r>
            <a:r>
              <a:rPr sz="1600" dirty="0" err="1"/>
              <a:t>dušnost</a:t>
            </a:r>
            <a:r>
              <a:rPr sz="1600" dirty="0"/>
              <a:t>, </a:t>
            </a:r>
            <a:r>
              <a:rPr sz="1600" dirty="0" err="1"/>
              <a:t>porucha</a:t>
            </a:r>
            <a:r>
              <a:rPr sz="1600" dirty="0"/>
              <a:t> </a:t>
            </a:r>
            <a:r>
              <a:rPr sz="1600" dirty="0" err="1"/>
              <a:t>vědomí</a:t>
            </a:r>
            <a:r>
              <a:rPr sz="1600" dirty="0"/>
              <a:t>, </a:t>
            </a:r>
            <a:r>
              <a:rPr sz="1600" dirty="0" err="1"/>
              <a:t>krvácení</a:t>
            </a:r>
            <a:r>
              <a:rPr sz="1600" dirty="0"/>
              <a:t> a </a:t>
            </a:r>
            <a:r>
              <a:rPr sz="1600" dirty="0" err="1"/>
              <a:t>poranění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resuscitace</a:t>
            </a:r>
            <a:r>
              <a:rPr sz="1600" dirty="0"/>
              <a:t>, AED, </a:t>
            </a:r>
            <a:r>
              <a:rPr sz="1600" dirty="0" err="1"/>
              <a:t>dušení</a:t>
            </a:r>
            <a:r>
              <a:rPr sz="1600" dirty="0"/>
              <a:t> a </a:t>
            </a:r>
            <a:r>
              <a:rPr sz="1600" dirty="0" err="1"/>
              <a:t>aspirace</a:t>
            </a:r>
            <a:endParaRPr sz="1600" dirty="0"/>
          </a:p>
          <a:p>
            <a:pPr>
              <a:lnSpc>
                <a:spcPct val="100000"/>
              </a:lnSpc>
              <a:spcAft>
                <a:spcPts val="300"/>
              </a:spcAft>
              <a:defRPr sz="1220">
                <a:solidFill>
                  <a:srgbClr val="4A5560"/>
                </a:solidFill>
                <a:latin typeface="Arial"/>
              </a:defRPr>
            </a:pPr>
            <a:r>
              <a:rPr sz="1600" dirty="0"/>
              <a:t>•  </a:t>
            </a:r>
            <a:r>
              <a:rPr sz="1600" dirty="0" err="1"/>
              <a:t>specifika</a:t>
            </a:r>
            <a:r>
              <a:rPr sz="1600" dirty="0"/>
              <a:t> </a:t>
            </a:r>
            <a:r>
              <a:rPr sz="1600" dirty="0" err="1"/>
              <a:t>domácího</a:t>
            </a:r>
            <a:r>
              <a:rPr sz="1600" dirty="0"/>
              <a:t> </a:t>
            </a:r>
            <a:r>
              <a:rPr sz="1600" dirty="0" err="1"/>
              <a:t>prostředí</a:t>
            </a:r>
            <a:r>
              <a:rPr sz="1600" dirty="0"/>
              <a:t>, </a:t>
            </a:r>
            <a:r>
              <a:rPr sz="1600" dirty="0" err="1"/>
              <a:t>dokumentace</a:t>
            </a:r>
            <a:r>
              <a:rPr sz="1600" dirty="0"/>
              <a:t> a </a:t>
            </a:r>
            <a:r>
              <a:rPr sz="1600" dirty="0" err="1"/>
              <a:t>předání</a:t>
            </a:r>
            <a:r>
              <a:rPr sz="1600" dirty="0"/>
              <a:t> </a:t>
            </a:r>
            <a:r>
              <a:rPr sz="1600" dirty="0" err="1"/>
              <a:t>informací</a:t>
            </a:r>
            <a:endParaRPr sz="1600" dirty="0"/>
          </a:p>
        </p:txBody>
      </p:sp>
      <p:sp>
        <p:nvSpPr>
          <p:cNvPr id="19" name="Rounded Rectangle 18"/>
          <p:cNvSpPr/>
          <p:nvPr/>
        </p:nvSpPr>
        <p:spPr>
          <a:xfrm>
            <a:off x="438912" y="5705856"/>
            <a:ext cx="11283696" cy="585216"/>
          </a:xfrm>
          <a:prstGeom prst="roundRect">
            <a:avLst/>
          </a:prstGeom>
          <a:solidFill>
            <a:srgbClr val="E8F4EB"/>
          </a:solidFill>
          <a:ln>
            <a:solidFill>
              <a:srgbClr val="B7D8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" y="5870448"/>
            <a:ext cx="1481328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4F9D69"/>
                </a:solidFill>
                <a:latin typeface="Arial"/>
              </a:rPr>
              <a:t>PRAKTICKÁ ČÁST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21408" y="5797296"/>
            <a:ext cx="9290304" cy="34747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30" b="0">
                <a:solidFill>
                  <a:srgbClr val="4A5560"/>
                </a:solidFill>
                <a:latin typeface="Arial"/>
              </a:rPr>
              <a:t>Nácvik vyhodnocení stavu, komunikace se ZZS, resuscitace, ošetření krvácení a řešení modelových situací.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8912" y="6473952"/>
            <a:ext cx="36576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68717A"/>
                </a:solidFill>
                <a:latin typeface="Arial"/>
              </a:rPr>
              <a:t>Specializovaný kurz PUPOZ | 48 hodin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A39301-3D2D-A07F-72F5-1E498585A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25" y="3085724"/>
            <a:ext cx="9900000" cy="2160000"/>
          </a:xfrm>
        </p:spPr>
        <p:txBody>
          <a:bodyPr/>
          <a:lstStyle/>
          <a:p>
            <a:pPr algn="ctr"/>
            <a:r>
              <a:rPr lang="cs-CZ" dirty="0"/>
              <a:t>Doplnění pro kvalifikační kurzy</a:t>
            </a:r>
          </a:p>
        </p:txBody>
      </p:sp>
    </p:spTree>
    <p:extLst>
      <p:ext uri="{BB962C8B-B14F-4D97-AF65-F5344CB8AC3E}">
        <p14:creationId xmlns:p14="http://schemas.microsoft.com/office/powerpoint/2010/main" val="4356144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FB0F92-15A8-5E65-F9EF-8F91A33A6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Zpřesnění činností – péče o vlastní osobu a oblast pomoci s hygienou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8BFB312-7554-AE5B-897C-C5A1B95299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726" y="1795156"/>
            <a:ext cx="7248524" cy="48323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3459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8F40027-281E-72E5-F671-B9460C4DA0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3099" y="1314450"/>
            <a:ext cx="9745801" cy="50720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cs-CZ" dirty="0"/>
              <a:t>pomoc a podpora při podávání jídla a pití,</a:t>
            </a:r>
          </a:p>
          <a:p>
            <a:pPr lvl="0"/>
            <a:r>
              <a:rPr lang="cs-CZ" b="1" dirty="0"/>
              <a:t>pomoc s užitím doplňku stravy nebo potraviny pro zvláštní lékařské účely podaných ústy,</a:t>
            </a:r>
            <a:endParaRPr lang="cs-CZ" dirty="0"/>
          </a:p>
          <a:p>
            <a:pPr lvl="0"/>
            <a:r>
              <a:rPr lang="cs-CZ" dirty="0"/>
              <a:t>pomoc při oblékání, svlékání</a:t>
            </a:r>
            <a:r>
              <a:rPr lang="cs-CZ" b="1" dirty="0"/>
              <a:t>, obouvání a zouvání, popřípadě za použití speciální pomůcky; pro účely této vyhlášky se speciální pomůckou rozumí pomůcka, přístroj nebo zařízení, které usnadňuje manipulaci s oděvem nebo obuví</a:t>
            </a:r>
            <a:r>
              <a:rPr lang="cs-CZ" dirty="0"/>
              <a:t>,</a:t>
            </a:r>
          </a:p>
          <a:p>
            <a:pPr lvl="0"/>
            <a:r>
              <a:rPr lang="cs-CZ" b="1" dirty="0"/>
              <a:t>pomoc s použitím neinvazivního zdravotnického prostředku sloužícího k podpoře pohybu nebo funkce končetiny,</a:t>
            </a:r>
            <a:endParaRPr lang="cs-CZ" dirty="0"/>
          </a:p>
          <a:p>
            <a:pPr lvl="0"/>
            <a:r>
              <a:rPr lang="cs-CZ" b="1" dirty="0"/>
              <a:t>pomoc s použitím kompenzační pomůcky nezbytné pro běžné denní činnosti; pro účely této vyhlášky se kompenzační pomůckou rozumí neinvazivní pomůcka, přístroj nebo zařízení, jež pomáhá zmírnit důsledek porušené tělesné, smyslové nebo jiné funkce osoby nebo kompenzuje funkci zcela vyřazenou,</a:t>
            </a:r>
            <a:endParaRPr lang="cs-CZ" dirty="0"/>
          </a:p>
          <a:p>
            <a:pPr lvl="0"/>
            <a:r>
              <a:rPr lang="cs-CZ" b="1" dirty="0"/>
              <a:t>orientační sledování základních tělesných projevů a fyziologických funkcí běžně vnímatelných nebo zjistitelných neinvazivním způsobem,</a:t>
            </a:r>
            <a:endParaRPr lang="cs-CZ" dirty="0"/>
          </a:p>
          <a:p>
            <a:pPr lvl="0"/>
            <a:r>
              <a:rPr lang="cs-CZ" dirty="0"/>
              <a:t>pomoc při prostorové orientaci, samostatném pohybu ve vnitřním i vnějším prostoru,</a:t>
            </a:r>
          </a:p>
          <a:p>
            <a:pPr lvl="0"/>
            <a:r>
              <a:rPr lang="cs-CZ" dirty="0"/>
              <a:t>pomoc při přesunu na lůžko nebo vozík </a:t>
            </a:r>
            <a:r>
              <a:rPr lang="cs-CZ" b="1" dirty="0"/>
              <a:t>a pomoc při vstávání, uléhání, posazování, změně, úpravě a zajištění pohodlné a bezpečné polohy</a:t>
            </a:r>
            <a:r>
              <a:rPr lang="cs-CZ" dirty="0"/>
              <a:t>,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313EA22-1BB4-B33D-1FEB-F941BBFA6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39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9A45ABD7-42C3-9D74-80F7-1EBF0294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Péče o vlastní osobu</a:t>
            </a:r>
          </a:p>
        </p:txBody>
      </p:sp>
    </p:spTree>
    <p:extLst>
      <p:ext uri="{BB962C8B-B14F-4D97-AF65-F5344CB8AC3E}">
        <p14:creationId xmlns:p14="http://schemas.microsoft.com/office/powerpoint/2010/main" val="20651138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41A2D23-563C-70C1-EE50-63ADA344E2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cs-CZ" dirty="0"/>
              <a:t>pomoc při úkonech osobní hygieny </a:t>
            </a:r>
            <a:r>
              <a:rPr lang="cs-CZ" b="1" dirty="0"/>
              <a:t>a péči o pokožku, bez porušení integrity kůže</a:t>
            </a:r>
            <a:r>
              <a:rPr lang="cs-CZ" dirty="0"/>
              <a:t>,</a:t>
            </a:r>
          </a:p>
          <a:p>
            <a:pPr lvl="0"/>
            <a:r>
              <a:rPr lang="cs-CZ" b="1" dirty="0"/>
              <a:t>pomoc při základní péči o vlasy a nehty,</a:t>
            </a:r>
            <a:endParaRPr lang="cs-CZ" dirty="0"/>
          </a:p>
          <a:p>
            <a:pPr lvl="0"/>
            <a:r>
              <a:rPr lang="cs-CZ" b="1" dirty="0"/>
              <a:t>pomoc při ošetření drobných porušení integrity kůže, která nejsou komplikovaná nebo chronického charakteru,</a:t>
            </a:r>
            <a:endParaRPr lang="cs-CZ" dirty="0"/>
          </a:p>
          <a:p>
            <a:pPr lvl="0"/>
            <a:r>
              <a:rPr lang="cs-CZ" dirty="0"/>
              <a:t>pomoc </a:t>
            </a:r>
            <a:r>
              <a:rPr lang="cs-CZ" b="1" dirty="0"/>
              <a:t>a podpora</a:t>
            </a:r>
            <a:r>
              <a:rPr lang="cs-CZ" dirty="0"/>
              <a:t> při </a:t>
            </a:r>
            <a:r>
              <a:rPr lang="cs-CZ" b="1" dirty="0"/>
              <a:t>fyziologickém vyprazdňování a s tím související hygienou</a:t>
            </a:r>
            <a:r>
              <a:rPr lang="cs-CZ" dirty="0"/>
              <a:t>,</a:t>
            </a:r>
          </a:p>
          <a:p>
            <a:pPr lvl="0"/>
            <a:r>
              <a:rPr lang="cs-CZ" b="1" dirty="0"/>
              <a:t>pomoc při vypuštění nebo výměně sběrného sáčku při zavedené cévce z močového měchýře,</a:t>
            </a:r>
            <a:endParaRPr lang="cs-CZ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023D0D8-256D-AD14-A209-D92E08FA4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40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EA449DA-8769-AFBC-FFB4-B7AE79C71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Pomoc při osobní hygieně nebo poskytnutí podmínek pro osobní hygienu</a:t>
            </a:r>
          </a:p>
        </p:txBody>
      </p:sp>
    </p:spTree>
    <p:extLst>
      <p:ext uri="{BB962C8B-B14F-4D97-AF65-F5344CB8AC3E}">
        <p14:creationId xmlns:p14="http://schemas.microsoft.com/office/powerpoint/2010/main" val="21007116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14CC68-1B5E-8771-6D44-466EA5D0F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Otázky a odpovědi z webinářů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E430931-431A-B5F5-EC2D-8A2C250FA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06483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9B6DA7-55D2-91B3-A953-ECBC59453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Dotaz č. 1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738E32-6733-1A91-ABE0-1A892EC5D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024" y="1465989"/>
            <a:ext cx="8952751" cy="4382361"/>
          </a:xfrm>
        </p:spPr>
        <p:txBody>
          <a:bodyPr>
            <a:normAutofit/>
          </a:bodyPr>
          <a:lstStyle/>
          <a:p>
            <a:pPr fontAlgn="base"/>
            <a:r>
              <a:rPr lang="cs-CZ" i="1" dirty="0"/>
              <a:t>Jak mají pečovatelské služby postupovat v přechodném období po účinnosti novely vyhlášky č. 505/2006 Sb., kdy je pomoc při užití humánního léčivého přípravku nově vymezena jako samostatný úkon péče o zdraví, avšak služby dosud nemají pracovníky s požadovanou kvalifikací? V praxi pečovatelské služby dosud v rámci dohledu klientům například připomínaly užití léku nebo jim podaly do ruky již připravenou lékovku, aniž by léčiva samy připravovaly či dávkovaly. U řady těchto klientů přitom není nikdo jiný, kdo by tuto pomoc mohl zajistit. Současně se setkáváme s tím, že praktičtí lékaři odmítají indikovat domácí zdravotní péči za účelem podání léků s odůvodněním, že tuto činnost mají zajišťovat pečovatelské služby. </a:t>
            </a:r>
          </a:p>
          <a:p>
            <a:pPr fontAlgn="base"/>
            <a:endParaRPr lang="cs-CZ" i="1" dirty="0"/>
          </a:p>
          <a:p>
            <a:pPr fontAlgn="base"/>
            <a:r>
              <a:rPr lang="cs-CZ" i="1" dirty="0"/>
              <a:t>Jak má být tedy do doby, než budou k dispozici proškolené pečovatelky, tato potřeba klientů reálně zajištěna? 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34021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A06E32-FB63-CE29-8F1B-FE762C31C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Odpověď dotaz č. 1 – část 1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C037E2-0EF0-05ED-CF2A-D052B9583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100" y="1690688"/>
            <a:ext cx="9021900" cy="4391836"/>
          </a:xfrm>
        </p:spPr>
        <p:txBody>
          <a:bodyPr/>
          <a:lstStyle/>
          <a:p>
            <a:pPr fontAlgn="base"/>
            <a:r>
              <a:rPr lang="cs-CZ" i="1" dirty="0"/>
              <a:t>Dosud nebyla pomoc při užití humánního léčivého přípravku v sociálních službách vymezena jako samostatná činnost pomoci při zvládání běžných úkonů péče o zdraví. </a:t>
            </a:r>
            <a:r>
              <a:rPr lang="cs-CZ" b="1" i="1" dirty="0"/>
              <a:t>Nelze proto hovořit o přechodném období ve smyslu přechodu z dosavadního způsobu poskytování pomoci s užíváním léčivých přípravků na nový režim. </a:t>
            </a:r>
            <a:r>
              <a:rPr lang="cs-CZ" i="1" dirty="0"/>
              <a:t> </a:t>
            </a:r>
          </a:p>
          <a:p>
            <a:pPr fontAlgn="base"/>
            <a:r>
              <a:rPr lang="cs-CZ" i="1" dirty="0"/>
              <a:t>Dohled nad bezpečím je třeba chápat především jako preventivní činnost směřující k ochraně života, zdraví a majetku osoby tak, aby osoba neublížila sobě ani svému okolí. Pracovník v sociálních službách při dohledu sleduje průběh určité činnosti, kterou klient vykonává a v případě potřeby upozorní na možné riziko, připomene. 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C0498B5-5B3C-076F-8A9E-1B61E8A0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24139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9590C-FF57-B392-7037-A1098611A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3300FE-C51B-3D0D-4EAD-A58CCF33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Odpověď dotaz č. 1 – část 2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D09F4C-DFCA-992E-7DA5-F08F450E0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0" y="1276350"/>
            <a:ext cx="9250500" cy="4806174"/>
          </a:xfrm>
        </p:spPr>
        <p:txBody>
          <a:bodyPr>
            <a:normAutofit lnSpcReduction="10000"/>
          </a:bodyPr>
          <a:lstStyle/>
          <a:p>
            <a:pPr fontAlgn="base"/>
            <a:r>
              <a:rPr lang="cs-CZ" i="1" dirty="0"/>
              <a:t>V tomto smyslu může dohled zahrnovat například připomenutí užití léků nebo slovní ověření, zda si klient léky vzal, pokud je osoba schopna léčivé přípravky užívat samostatně a potřebuje pouze podporu z důvodu zapomínání nebo zvýšeného rizika opomenutí. Předmětem dohledu však není samotná pomoc při užívání léků ani zajišťování léčebného režimu, </a:t>
            </a:r>
            <a:r>
              <a:rPr lang="cs-CZ" b="1" i="1" dirty="0"/>
              <a:t>ale bezpečnost osoby</a:t>
            </a:r>
            <a:r>
              <a:rPr lang="cs-CZ" i="1" dirty="0"/>
              <a:t>. Obdobně jako může pracovník dohlížet na bezpečné vypnutí spotřebiče nebo uzavření vody, může sledovat, zda osoba neopomněla činnost, jejíž neprovedení by mohlo mít nepříznivý dopad na její zdraví. </a:t>
            </a:r>
          </a:p>
          <a:p>
            <a:pPr fontAlgn="base"/>
            <a:r>
              <a:rPr lang="cs-CZ" i="1" dirty="0"/>
              <a:t>Rozhodující je vždy individuální posouzení schopností a potřeb klienta. Pokud je osoba schopna sama rozpoznat potřebu užití léků, ví, jaké léky a kdy má užít, a zvládá s nimi bezpečně manipulovat, může být připomenutí nebo ověření součástí dohledu nad bezpečím. </a:t>
            </a:r>
            <a:r>
              <a:rPr lang="cs-CZ" b="1" i="1" dirty="0"/>
              <a:t>Jestliže však pracovník za klienta přebírá rozhodování o užití léků, pravidelně řídí dodržování medikace nebo manipuluje s léčivými přípravky, nejde již o dohled nad bezpečím, ale o výkon činnosti či části činnosti za klienta. 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06455C9-7048-4433-7B76-278AC0A8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52381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0F747-B025-CC70-05CE-F9CD88FB7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AA5B6-4A7C-6F37-0B29-25FE84D89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Dotaz č. 2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ADA32-8196-F64E-C261-9C7E23457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0" y="1276350"/>
            <a:ext cx="9250500" cy="4806174"/>
          </a:xfrm>
        </p:spPr>
        <p:txBody>
          <a:bodyPr>
            <a:normAutofit/>
          </a:bodyPr>
          <a:lstStyle/>
          <a:p>
            <a:pPr fontAlgn="base"/>
            <a:r>
              <a:rPr lang="cs-CZ" i="1" dirty="0"/>
              <a:t>A jakým způsobem bude řešeno financování pracovníků s maturitou a příslušným kurzem, když poskytovatelé již nyní čelí významnému nedostatku personálu? </a:t>
            </a:r>
          </a:p>
          <a:p>
            <a:pPr fontAlgn="base"/>
            <a:endParaRPr lang="cs-CZ" i="1" dirty="0"/>
          </a:p>
          <a:p>
            <a:pPr fontAlgn="base"/>
            <a:endParaRPr lang="cs-CZ" i="1" dirty="0"/>
          </a:p>
          <a:p>
            <a:pPr fontAlgn="base"/>
            <a:endParaRPr lang="cs-CZ" i="1" dirty="0"/>
          </a:p>
          <a:p>
            <a:pPr fontAlgn="base"/>
            <a:endParaRPr lang="cs-CZ" i="1" dirty="0"/>
          </a:p>
          <a:p>
            <a:pPr fontAlgn="base"/>
            <a:r>
              <a:rPr lang="cs-CZ" i="1" dirty="0"/>
              <a:t>Pracovníci budou zařazeni do vyšší platové třídy, návrh na úpravu katalogu prací je navržen. 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AAEEC19-35AA-9BDF-EE36-FA8976FB8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45</a:t>
            </a:fld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753DF25-D0E8-4EE8-9FCF-71739231ADB5}"/>
              </a:ext>
            </a:extLst>
          </p:cNvPr>
          <p:cNvSpPr txBox="1">
            <a:spLocks/>
          </p:cNvSpPr>
          <p:nvPr/>
        </p:nvSpPr>
        <p:spPr>
          <a:xfrm>
            <a:off x="684000" y="273448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dirty="0"/>
              <a:t>Odpověď:</a:t>
            </a:r>
          </a:p>
        </p:txBody>
      </p:sp>
    </p:spTree>
    <p:extLst>
      <p:ext uri="{BB962C8B-B14F-4D97-AF65-F5344CB8AC3E}">
        <p14:creationId xmlns:p14="http://schemas.microsoft.com/office/powerpoint/2010/main" val="5632882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61C5F-A83D-4B47-7486-8F73BBF09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A3127B-B5B1-620C-7AB2-E2CE264AF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324657"/>
            <a:ext cx="9900000" cy="1070756"/>
          </a:xfrm>
        </p:spPr>
        <p:txBody>
          <a:bodyPr/>
          <a:lstStyle/>
          <a:p>
            <a:r>
              <a:rPr lang="cs-CZ" dirty="0"/>
              <a:t>Dotaz č. 3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5792DA-6924-8EB0-FF5A-063619E4B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1025912"/>
            <a:ext cx="9572625" cy="4822437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cs-CZ" i="1" dirty="0"/>
              <a:t>Dobrý den, rád bych se zeptal na rozdíl, který podle mě novela vyhlášky č. 505/2006 Sb. vytváří mezi přímou péčí v pečovatelské službě a osobní asistenci na jedné straně a pobytovými službami na straně druhé. Zároveň nerozumím tomu, proč z novely vypadla terénní odlehčovací služba. </a:t>
            </a:r>
          </a:p>
          <a:p>
            <a:pPr fontAlgn="base"/>
            <a:endParaRPr lang="cs-CZ" i="1" dirty="0"/>
          </a:p>
          <a:p>
            <a:pPr fontAlgn="base"/>
            <a:endParaRPr lang="cs-CZ" i="1" dirty="0"/>
          </a:p>
          <a:p>
            <a:pPr fontAlgn="base"/>
            <a:r>
              <a:rPr lang="cs-CZ" i="1" dirty="0"/>
              <a:t>Rozsah služeb, které mohou poskytovat pomoc při zvládání běžných úkonů péče o zdraví, byl stanoven již na úrovni zákona č. 38/2025 Sb. Institut byl do zákona o sociálních službách doplněn poslaneckým návrhem, který tuto možnost vymezil pouze pro pečovatelskou službu a osobní asistenci (viz. slide č.6)</a:t>
            </a:r>
          </a:p>
          <a:p>
            <a:pPr fontAlgn="base"/>
            <a:endParaRPr lang="cs-CZ" i="1" dirty="0"/>
          </a:p>
          <a:p>
            <a:pPr fontAlgn="base"/>
            <a:r>
              <a:rPr lang="cs-CZ" i="1" dirty="0"/>
              <a:t>Prováděcí vyhláška nemůže rozšiřovat okruh služeb nad rámec toho, co stanoví zákon. Nejedná se tedy o rozhodnutí vyhlášky, ale o důsledek legislativního řešení přijatého v zákoně (platnost od března 2025, účinnost institutu od 1.7.2026). Případné rozšíření institutu na další druhy sociálních služeb by vyžadovalo změnu zákona o sociálních službách, nikoli pouze změnu prováděcí vyhlášky. 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026F40E-A49A-6852-EF1F-D5190D76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46</a:t>
            </a:fld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B5C8BD5C-9382-88AF-5982-49A6705E7D63}"/>
              </a:ext>
            </a:extLst>
          </p:cNvPr>
          <p:cNvSpPr txBox="1">
            <a:spLocks/>
          </p:cNvSpPr>
          <p:nvPr/>
        </p:nvSpPr>
        <p:spPr>
          <a:xfrm>
            <a:off x="684000" y="2170135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dirty="0"/>
              <a:t>Odpověď:</a:t>
            </a:r>
          </a:p>
        </p:txBody>
      </p:sp>
    </p:spTree>
    <p:extLst>
      <p:ext uri="{BB962C8B-B14F-4D97-AF65-F5344CB8AC3E}">
        <p14:creationId xmlns:p14="http://schemas.microsoft.com/office/powerpoint/2010/main" val="26798354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F4042-C8F6-FD37-3922-350905996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D35B45-EEF3-DA13-9F60-0EEEE99EB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734232"/>
            <a:ext cx="9900000" cy="1070756"/>
          </a:xfrm>
        </p:spPr>
        <p:txBody>
          <a:bodyPr/>
          <a:lstStyle/>
          <a:p>
            <a:r>
              <a:rPr lang="cs-CZ" dirty="0"/>
              <a:t>Dotaz č. 4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37EE63-FCC5-9389-B10F-11C47A8A6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1457325"/>
            <a:ext cx="9572625" cy="4391024"/>
          </a:xfrm>
        </p:spPr>
        <p:txBody>
          <a:bodyPr>
            <a:normAutofit/>
          </a:bodyPr>
          <a:lstStyle/>
          <a:p>
            <a:pPr fontAlgn="base"/>
            <a:r>
              <a:rPr lang="cs-CZ" i="1" dirty="0"/>
              <a:t>Kdo tento Specializační bude hradit? </a:t>
            </a:r>
          </a:p>
          <a:p>
            <a:pPr fontAlgn="base"/>
            <a:endParaRPr lang="cs-CZ" i="1" dirty="0"/>
          </a:p>
          <a:p>
            <a:pPr fontAlgn="base"/>
            <a:endParaRPr lang="cs-CZ" i="1" dirty="0"/>
          </a:p>
          <a:p>
            <a:endParaRPr lang="cs-CZ" i="1" dirty="0"/>
          </a:p>
          <a:p>
            <a:endParaRPr lang="cs-CZ" i="1" dirty="0"/>
          </a:p>
          <a:p>
            <a:endParaRPr lang="cs-CZ" i="1" dirty="0"/>
          </a:p>
          <a:p>
            <a:r>
              <a:rPr lang="cs-CZ" i="1" dirty="0"/>
              <a:t>Na specializační kurz vyšle pracovníka poskytovatel, hradí se z dotací na vzdělávání a kurz se započítává do dalšího vzdělávání. 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2A87964-57BE-4915-90B9-55E7C7C23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47</a:t>
            </a:fld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B273524B-6EE4-3EB8-5891-A1B8C79A9A8E}"/>
              </a:ext>
            </a:extLst>
          </p:cNvPr>
          <p:cNvSpPr txBox="1">
            <a:spLocks/>
          </p:cNvSpPr>
          <p:nvPr/>
        </p:nvSpPr>
        <p:spPr>
          <a:xfrm>
            <a:off x="684000" y="275591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dirty="0"/>
              <a:t>Odpověď:</a:t>
            </a:r>
          </a:p>
        </p:txBody>
      </p:sp>
    </p:spTree>
    <p:extLst>
      <p:ext uri="{BB962C8B-B14F-4D97-AF65-F5344CB8AC3E}">
        <p14:creationId xmlns:p14="http://schemas.microsoft.com/office/powerpoint/2010/main" val="26456731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C385A-BEC9-B2FE-F89F-4D5D1A940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C0D555-F87C-19B5-8B28-CE58A03AC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734232"/>
            <a:ext cx="9900000" cy="1070756"/>
          </a:xfrm>
        </p:spPr>
        <p:txBody>
          <a:bodyPr/>
          <a:lstStyle/>
          <a:p>
            <a:r>
              <a:rPr lang="cs-CZ" dirty="0"/>
              <a:t>Dotaz č. 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4F1F3C-F275-1785-384B-BEF24FB29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1457325"/>
            <a:ext cx="9572625" cy="4391024"/>
          </a:xfrm>
        </p:spPr>
        <p:txBody>
          <a:bodyPr>
            <a:normAutofit/>
          </a:bodyPr>
          <a:lstStyle/>
          <a:p>
            <a:pPr fontAlgn="base"/>
            <a:r>
              <a:rPr lang="cs-CZ" i="1" dirty="0"/>
              <a:t>Chtěla bych se zeptat, jestli jsou dány nějaké kvalifikační požadavky na lektory ať už specializovaného kurzu péče o zdraví, tak například kratšího kurzu k vysvětlení činností Péče o vlastní osobu. Děkuji. </a:t>
            </a:r>
          </a:p>
          <a:p>
            <a:pPr fontAlgn="base"/>
            <a:endParaRPr lang="cs-CZ" i="1" dirty="0"/>
          </a:p>
          <a:p>
            <a:endParaRPr lang="cs-CZ" i="1" dirty="0"/>
          </a:p>
          <a:p>
            <a:r>
              <a:rPr lang="cs-CZ" i="1" dirty="0"/>
              <a:t>Kvalifikace lektorského týmu se bude posuzovat jako doposud, tzn. na základě dosaženého vzdělání a praxe. Lektor musí ve svém profilu prokázat způsobilost k výuce, tzn. Pro zdravotnická témata to musí být zdravotník, případně absolvent studijního programu Učitelství odborných předmětů pro zdravotnické školy. Je žádoucí mít v lektorském týmu rovněž lektora ze sociálních služeb, který prokáže, že je schopen kompetence PSS a zdravotníka rozlišit a správně objasnit. 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A23D940-9140-BE72-A064-7F4AB5ADF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48</a:t>
            </a:fld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073FB86E-BD86-133A-3C15-0A116BEC3F4D}"/>
              </a:ext>
            </a:extLst>
          </p:cNvPr>
          <p:cNvSpPr txBox="1">
            <a:spLocks/>
          </p:cNvSpPr>
          <p:nvPr/>
        </p:nvSpPr>
        <p:spPr>
          <a:xfrm>
            <a:off x="684000" y="275591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dirty="0"/>
              <a:t>Odpověď:</a:t>
            </a:r>
          </a:p>
        </p:txBody>
      </p:sp>
    </p:spTree>
    <p:extLst>
      <p:ext uri="{BB962C8B-B14F-4D97-AF65-F5344CB8AC3E}">
        <p14:creationId xmlns:p14="http://schemas.microsoft.com/office/powerpoint/2010/main" val="38539996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0" y="2116183"/>
            <a:ext cx="5400000" cy="1916866"/>
          </a:xfrm>
        </p:spPr>
        <p:txBody>
          <a:bodyPr/>
          <a:lstStyle/>
          <a:p>
            <a:r>
              <a:rPr lang="cs-CZ" dirty="0"/>
              <a:t>Děkujeme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7550" y="4245429"/>
            <a:ext cx="8442450" cy="196894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accent5"/>
                </a:solidFill>
              </a:rPr>
              <a:t>Dotazy zasílejte na: posta@mpsv.gov.cz</a:t>
            </a:r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barvy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50961a-01f8-4a31-97df-cc737852abde">
      <Terms xmlns="http://schemas.microsoft.com/office/infopath/2007/PartnerControls"/>
    </lcf76f155ced4ddcb4097134ff3c332f>
    <TaxCatchAll xmlns="d6be7263-8cf3-404f-8f3a-9141da07474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3E2BC182952C44BBAFAEC6093676C6" ma:contentTypeVersion="12" ma:contentTypeDescription="Vytvoří nový dokument" ma:contentTypeScope="" ma:versionID="3ddea503870e84819258640eb5669f46">
  <xsd:schema xmlns:xsd="http://www.w3.org/2001/XMLSchema" xmlns:xs="http://www.w3.org/2001/XMLSchema" xmlns:p="http://schemas.microsoft.com/office/2006/metadata/properties" xmlns:ns2="bb50961a-01f8-4a31-97df-cc737852abde" xmlns:ns3="d6be7263-8cf3-404f-8f3a-9141da07474e" targetNamespace="http://schemas.microsoft.com/office/2006/metadata/properties" ma:root="true" ma:fieldsID="6e55fb1ba409993c0220d5cba3eec132" ns2:_="" ns3:_="">
    <xsd:import namespace="bb50961a-01f8-4a31-97df-cc737852abde"/>
    <xsd:import namespace="d6be7263-8cf3-404f-8f3a-9141da0747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50961a-01f8-4a31-97df-cc737852ab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35b4d26-ba4a-4603-bec3-cd1f9d645e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e7263-8cf3-404f-8f3a-9141da07474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4821d86-a3c4-455e-8098-3dac7fa18c69}" ma:internalName="TaxCatchAll" ma:showField="CatchAllData" ma:web="d6be7263-8cf3-404f-8f3a-9141da0747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19C120-5274-443A-93A6-139E5591E124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bb50961a-01f8-4a31-97df-cc737852abde"/>
    <ds:schemaRef ds:uri="d6be7263-8cf3-404f-8f3a-9141da07474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B9B7E5F-DA52-429F-B92F-5D2486211B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50961a-01f8-4a31-97df-cc737852abde"/>
    <ds:schemaRef ds:uri="d6be7263-8cf3-404f-8f3a-9141da0747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11041</TotalTime>
  <Words>3121</Words>
  <Application>Microsoft Office PowerPoint</Application>
  <PresentationFormat>Širokoúhlá obrazovka</PresentationFormat>
  <Paragraphs>340</Paragraphs>
  <Slides>49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49</vt:i4>
      </vt:variant>
    </vt:vector>
  </HeadingPairs>
  <TitlesOfParts>
    <vt:vector size="54" baseType="lpstr">
      <vt:lpstr>Arial</vt:lpstr>
      <vt:lpstr>Czechia Sans</vt:lpstr>
      <vt:lpstr>Wingdings</vt:lpstr>
      <vt:lpstr>JVS PPT Dark</vt:lpstr>
      <vt:lpstr>JVS PPS Light</vt:lpstr>
      <vt:lpstr>Metodický výklad nové činnosti Pomoc při zvládání běžných úkonů péče o zdraví</vt:lpstr>
      <vt:lpstr>Obsah webináře</vt:lpstr>
      <vt:lpstr>Zákon č. 108/2006 Sb. ve znění zákona  č. 38/2025 Sb.  Institut pomoci s běžnými úkony péče o zdraví (vyhláška č. 100/2026 Sb.)</vt:lpstr>
      <vt:lpstr>Legislativní změna</vt:lpstr>
      <vt:lpstr>Prezentace aplikace PowerPoint</vt:lpstr>
      <vt:lpstr>Odůvodnění návrhu, který zavedl institut </vt:lpstr>
      <vt:lpstr>Text běžný</vt:lpstr>
      <vt:lpstr>Péče o zdraví vymezení (OZ × zdravotní služby × sociální služby)  </vt:lpstr>
      <vt:lpstr>Péče o zdraví vymezení (OZ × zdravotní služby × sociální služby)  </vt:lpstr>
      <vt:lpstr>Prezentace aplikace PowerPoint</vt:lpstr>
      <vt:lpstr>Kvalifikace pracovníka - §116 ZSS</vt:lpstr>
      <vt:lpstr>Základní kvalifikační požadavky</vt:lpstr>
      <vt:lpstr>01 Institut pomoci s běžnými úkony péče o zdraví</vt:lpstr>
      <vt:lpstr>Prezentace aplikace PowerPoint</vt:lpstr>
      <vt:lpstr>Prezentace aplikace PowerPoint</vt:lpstr>
      <vt:lpstr>Prezentace aplikace PowerPoint</vt:lpstr>
      <vt:lpstr>Prezentace aplikace PowerPoint</vt:lpstr>
      <vt:lpstr>Sjednání péče (smluvní rámec) </vt:lpstr>
      <vt:lpstr>Dokumentace </vt:lpstr>
      <vt:lpstr>Prezentace aplikace PowerPoint</vt:lpstr>
      <vt:lpstr>Prezentace aplikace PowerPoint</vt:lpstr>
      <vt:lpstr>Prezentace aplikace PowerPoint</vt:lpstr>
      <vt:lpstr>DOHLED NAD BEZPEČÍM</vt:lpstr>
      <vt:lpstr>Prezentace aplikace PowerPoint</vt:lpstr>
      <vt:lpstr>Prezentace aplikace PowerPoint</vt:lpstr>
      <vt:lpstr>Dohled nad bezpečím, Pomoc s užitím,  První pomoc, Krajní nouze</vt:lpstr>
      <vt:lpstr>Specializovaný kurz</vt:lpstr>
      <vt:lpstr>Specializovaný kurz – legislativní rámec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Doplnění pro kvalifikační kurzy</vt:lpstr>
      <vt:lpstr>Zpřesnění činností – péče o vlastní osobu a oblast pomoci s hygienou</vt:lpstr>
      <vt:lpstr>Péče o vlastní osobu</vt:lpstr>
      <vt:lpstr>Pomoc při osobní hygieně nebo poskytnutí podmínek pro osobní hygienu</vt:lpstr>
      <vt:lpstr>Otázky a odpovědi z webinářů</vt:lpstr>
      <vt:lpstr>Dotaz č. 1</vt:lpstr>
      <vt:lpstr>Odpověď dotaz č. 1 – část 1</vt:lpstr>
      <vt:lpstr>Odpověď dotaz č. 1 – část 2</vt:lpstr>
      <vt:lpstr>Dotaz č. 2</vt:lpstr>
      <vt:lpstr>Dotaz č. 3</vt:lpstr>
      <vt:lpstr>Dotaz č. 4</vt:lpstr>
      <vt:lpstr>Dotaz č. 5</vt:lpstr>
      <vt:lpstr>Děkujeme za pozornost</vt:lpstr>
    </vt:vector>
  </TitlesOfParts>
  <Manager/>
  <Company>Jednotný vizuální styl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Suchopárková Karolína Mgr. MBA (MPSV)</dc:creator>
  <cp:keywords/>
  <dc:description/>
  <cp:lastModifiedBy>Suchopárková Karolína Mgr. MBA (MPSV)</cp:lastModifiedBy>
  <cp:revision>223</cp:revision>
  <cp:lastPrinted>2025-10-24T08:31:40Z</cp:lastPrinted>
  <dcterms:created xsi:type="dcterms:W3CDTF">2026-08-26T03:34:46Z</dcterms:created>
  <dcterms:modified xsi:type="dcterms:W3CDTF">2026-08-26T04:20:12Z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0x010100353E2BC182952C44BBAFAEC6093676C6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</Properties>
</file>